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94" r:id="rId35"/>
    <p:sldId id="296" r:id="rId36"/>
    <p:sldId id="298" r:id="rId37"/>
    <p:sldId id="301" r:id="rId38"/>
    <p:sldId id="300" r:id="rId39"/>
    <p:sldId id="299" r:id="rId40"/>
    <p:sldId id="302" r:id="rId41"/>
    <p:sldId id="304" r:id="rId42"/>
    <p:sldId id="306" r:id="rId43"/>
    <p:sldId id="305" r:id="rId44"/>
    <p:sldId id="307" r:id="rId45"/>
    <p:sldId id="308" r:id="rId46"/>
    <p:sldId id="309" r:id="rId47"/>
    <p:sldId id="289" r:id="rId48"/>
    <p:sldId id="290" r:id="rId49"/>
    <p:sldId id="291" r:id="rId50"/>
    <p:sldId id="292" r:id="rId51"/>
    <p:sldId id="293" r:id="rId5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1BD0A9-8BF3-4DD0-919C-285293820841}" type="datetimeFigureOut">
              <a:rPr lang="tr-TR" smtClean="0"/>
              <a:pPr/>
              <a:t>29.09.2012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D6C706-AB68-473C-920F-68DCA6A8790A}"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19D6C706-AB68-473C-920F-68DCA6A8790A}" type="slidenum">
              <a:rPr lang="tr-TR" smtClean="0"/>
              <a:pPr/>
              <a:t>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29.09.2012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29.09.2012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www.perakendeokulum.com/" TargetMode="Externa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ownloads\po3.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1 Başlık"/>
          <p:cNvSpPr>
            <a:spLocks noGrp="1"/>
          </p:cNvSpPr>
          <p:nvPr>
            <p:ph type="ctrTitle"/>
          </p:nvPr>
        </p:nvSpPr>
        <p:spPr>
          <a:xfrm>
            <a:off x="539552" y="836712"/>
            <a:ext cx="7990656" cy="4104456"/>
          </a:xfrm>
        </p:spPr>
        <p:txBody>
          <a:bodyPr>
            <a:noAutofit/>
          </a:bodyPr>
          <a:lstStyle/>
          <a:p>
            <a:r>
              <a:rPr lang="tr-TR" sz="5400" b="1" dirty="0" smtClean="0">
                <a:latin typeface="Arial" pitchFamily="34" charset="0"/>
                <a:cs typeface="Arial" pitchFamily="34" charset="0"/>
              </a:rPr>
              <a:t>PERAKENDE MAĞAZACILIKTA</a:t>
            </a:r>
            <a:br>
              <a:rPr lang="tr-TR" sz="5400" b="1" dirty="0" smtClean="0">
                <a:latin typeface="Arial" pitchFamily="34" charset="0"/>
                <a:cs typeface="Arial" pitchFamily="34" charset="0"/>
              </a:rPr>
            </a:br>
            <a:r>
              <a:rPr lang="tr-TR" sz="5400" b="1" dirty="0" smtClean="0">
                <a:latin typeface="Arial" pitchFamily="34" charset="0"/>
                <a:cs typeface="Arial" pitchFamily="34" charset="0"/>
              </a:rPr>
              <a:t>TOPLANTI YÖNETİMİ</a:t>
            </a:r>
            <a:br>
              <a:rPr lang="tr-TR" sz="5400" b="1" dirty="0" smtClean="0">
                <a:latin typeface="Arial" pitchFamily="34" charset="0"/>
                <a:cs typeface="Arial" pitchFamily="34" charset="0"/>
              </a:rPr>
            </a:br>
            <a:r>
              <a:rPr lang="tr-TR" sz="5400" b="1" dirty="0" smtClean="0">
                <a:latin typeface="Arial" pitchFamily="34" charset="0"/>
                <a:cs typeface="Arial" pitchFamily="34" charset="0"/>
              </a:rPr>
              <a:t>EĞİTİMİ</a:t>
            </a:r>
            <a:endParaRPr lang="tr-TR" sz="5400"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İçerik Yer Tutucusu"/>
          <p:cNvSpPr>
            <a:spLocks noGrp="1"/>
          </p:cNvSpPr>
          <p:nvPr>
            <p:ph idx="1"/>
          </p:nvPr>
        </p:nvSpPr>
        <p:spPr/>
        <p:txBody>
          <a:bodyPr/>
          <a:lstStyle/>
          <a:p>
            <a:endParaRPr lang="tr-TR"/>
          </a:p>
        </p:txBody>
      </p:sp>
      <p:pic>
        <p:nvPicPr>
          <p:cNvPr id="24582" name="Picture 6" descr="C:\Users\cüneyt\Desktop\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11" name="10 Dikdörtgen"/>
          <p:cNvSpPr/>
          <p:nvPr/>
        </p:nvSpPr>
        <p:spPr>
          <a:xfrm>
            <a:off x="1403648" y="620688"/>
            <a:ext cx="6984776" cy="707886"/>
          </a:xfrm>
          <a:prstGeom prst="rect">
            <a:avLst/>
          </a:prstGeom>
        </p:spPr>
        <p:txBody>
          <a:bodyPr wrap="square">
            <a:sp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TOPLANTI SAATİ, YERİ, DONANIMI NASIL OLMALI ?</a:t>
            </a:r>
            <a:r>
              <a:rPr lang="tr-TR" sz="2000" b="1" u="sng" dirty="0" smtClean="0">
                <a:effectLst>
                  <a:outerShdw blurRad="38100" dist="38100" dir="2700000" algn="tl">
                    <a:srgbClr val="000000">
                      <a:alpha val="43137"/>
                    </a:srgbClr>
                  </a:outerShdw>
                </a:effectLst>
              </a:rPr>
              <a:t/>
            </a:r>
            <a:br>
              <a:rPr lang="tr-TR" sz="2000" b="1" u="sng" dirty="0" smtClean="0">
                <a:effectLst>
                  <a:outerShdw blurRad="38100" dist="38100" dir="2700000" algn="tl">
                    <a:srgbClr val="000000">
                      <a:alpha val="43137"/>
                    </a:srgbClr>
                  </a:outerShdw>
                </a:effectLst>
              </a:rPr>
            </a:br>
            <a:endParaRPr lang="tr-TR" sz="2000" dirty="0"/>
          </a:p>
        </p:txBody>
      </p:sp>
      <p:sp>
        <p:nvSpPr>
          <p:cNvPr id="24583" name="Rectangle 7"/>
          <p:cNvSpPr>
            <a:spLocks noChangeArrowheads="1"/>
          </p:cNvSpPr>
          <p:nvPr/>
        </p:nvSpPr>
        <p:spPr bwMode="auto">
          <a:xfrm>
            <a:off x="611560" y="2464877"/>
            <a:ext cx="7632848"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Ne Zaman;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Değişmeyen kişilerle düzenli olarak toplantılar yapılıyorsa herkes ajandasında buluşma günlerini not alacaktır. Ancak özel bir toplantı yapılıyorsa, herkes için uygun saat belirlenmelidir.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İçerik Yer Tutucusu"/>
          <p:cNvSpPr>
            <a:spLocks noGrp="1"/>
          </p:cNvSpPr>
          <p:nvPr>
            <p:ph idx="1"/>
          </p:nvPr>
        </p:nvSpPr>
        <p:spPr/>
        <p:txBody>
          <a:bodyPr/>
          <a:lstStyle/>
          <a:p>
            <a:endParaRPr lang="tr-TR"/>
          </a:p>
        </p:txBody>
      </p:sp>
      <p:pic>
        <p:nvPicPr>
          <p:cNvPr id="24582" name="Picture 6" descr="C:\Users\cüneyt\Desktop\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11" name="10 Dikdörtgen"/>
          <p:cNvSpPr/>
          <p:nvPr/>
        </p:nvSpPr>
        <p:spPr>
          <a:xfrm>
            <a:off x="1403648" y="620688"/>
            <a:ext cx="6984776" cy="707886"/>
          </a:xfrm>
          <a:prstGeom prst="rect">
            <a:avLst/>
          </a:prstGeom>
        </p:spPr>
        <p:txBody>
          <a:bodyPr wrap="square">
            <a:sp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TOPLANTI SAATİ YERİ DONANIMI NASIL OLMALI ?</a:t>
            </a:r>
            <a:r>
              <a:rPr lang="tr-TR" sz="2000" b="1" u="sng" dirty="0" smtClean="0">
                <a:effectLst>
                  <a:outerShdw blurRad="38100" dist="38100" dir="2700000" algn="tl">
                    <a:srgbClr val="000000">
                      <a:alpha val="43137"/>
                    </a:srgbClr>
                  </a:outerShdw>
                </a:effectLst>
              </a:rPr>
              <a:t/>
            </a:r>
            <a:br>
              <a:rPr lang="tr-TR" sz="2000" b="1" u="sng" dirty="0" smtClean="0">
                <a:effectLst>
                  <a:outerShdw blurRad="38100" dist="38100" dir="2700000" algn="tl">
                    <a:srgbClr val="000000">
                      <a:alpha val="43137"/>
                    </a:srgbClr>
                  </a:outerShdw>
                </a:effectLst>
              </a:rPr>
            </a:br>
            <a:endParaRPr lang="tr-TR" sz="2000" dirty="0"/>
          </a:p>
        </p:txBody>
      </p:sp>
      <p:pic>
        <p:nvPicPr>
          <p:cNvPr id="6" name="Picture 6" descr="C:\Users\cüneyt\Desktop\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10" name="9 Dikdörtgen"/>
          <p:cNvSpPr/>
          <p:nvPr/>
        </p:nvSpPr>
        <p:spPr>
          <a:xfrm>
            <a:off x="611560" y="1844824"/>
            <a:ext cx="8064896" cy="2123658"/>
          </a:xfrm>
          <a:prstGeom prst="rect">
            <a:avLst/>
          </a:prstGeom>
        </p:spPr>
        <p:txBody>
          <a:bodyPr wrap="square">
            <a:spAutoFit/>
          </a:bodyPr>
          <a:lstStyle/>
          <a:p>
            <a:pPr lvl="0" algn="just" eaLnBrk="0" fontAlgn="base" hangingPunct="0">
              <a:spcBef>
                <a:spcPct val="0"/>
              </a:spcBef>
              <a:spcAft>
                <a:spcPct val="0"/>
              </a:spcAft>
            </a:pPr>
            <a:r>
              <a:rPr lang="tr-TR" b="1" u="sng"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Nerede?</a:t>
            </a:r>
          </a:p>
          <a:p>
            <a:pPr lvl="0" algn="just" eaLnBrk="0" fontAlgn="base" hangingPunct="0">
              <a:spcBef>
                <a:spcPct val="0"/>
              </a:spcBef>
              <a:spcAft>
                <a:spcPct val="0"/>
              </a:spcAft>
            </a:pPr>
            <a:endParaRPr lang="tr-TR" b="1"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tr-TR" sz="1600" b="1" dirty="0" smtClean="0">
                <a:latin typeface="Arial" pitchFamily="34" charset="0"/>
                <a:ea typeface="Calibri" pitchFamily="34" charset="0"/>
                <a:cs typeface="Arial" pitchFamily="34" charset="0"/>
              </a:rPr>
              <a:t>Toplantının mekânı,büyüklüğe ve amaca bağlıdır.Genel olarak şirketler grup toplantıları için konferans salonları seçerler.Eğer üzerinde çok konuşulacak bir iş ortaya çıkarılacaksa ve kurum bütçesi yeterli ise kurum dışında yapılacak toplantılar, sonuçları daha sindirilmiş hale getirecektir.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İçerik Yer Tutucusu"/>
          <p:cNvSpPr>
            <a:spLocks noGrp="1"/>
          </p:cNvSpPr>
          <p:nvPr>
            <p:ph idx="1"/>
          </p:nvPr>
        </p:nvSpPr>
        <p:spPr/>
        <p:txBody>
          <a:bodyPr/>
          <a:lstStyle/>
          <a:p>
            <a:endParaRPr lang="tr-TR"/>
          </a:p>
        </p:txBody>
      </p:sp>
      <p:pic>
        <p:nvPicPr>
          <p:cNvPr id="24582" name="Picture 6" descr="C:\Users\cüneyt\Desktop\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11" name="10 Dikdörtgen"/>
          <p:cNvSpPr/>
          <p:nvPr/>
        </p:nvSpPr>
        <p:spPr>
          <a:xfrm>
            <a:off x="1403648" y="620688"/>
            <a:ext cx="6984776" cy="707886"/>
          </a:xfrm>
          <a:prstGeom prst="rect">
            <a:avLst/>
          </a:prstGeom>
        </p:spPr>
        <p:txBody>
          <a:bodyPr wrap="square">
            <a:sp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TOPLANTI SAATİ YERİ DONANIMI NASIL OLMALI ?</a:t>
            </a:r>
            <a:r>
              <a:rPr lang="tr-TR" sz="2000" b="1" u="sng" dirty="0" smtClean="0">
                <a:effectLst>
                  <a:outerShdw blurRad="38100" dist="38100" dir="2700000" algn="tl">
                    <a:srgbClr val="000000">
                      <a:alpha val="43137"/>
                    </a:srgbClr>
                  </a:outerShdw>
                </a:effectLst>
              </a:rPr>
              <a:t/>
            </a:r>
            <a:br>
              <a:rPr lang="tr-TR" sz="2000" b="1" u="sng" dirty="0" smtClean="0">
                <a:effectLst>
                  <a:outerShdw blurRad="38100" dist="38100" dir="2700000" algn="tl">
                    <a:srgbClr val="000000">
                      <a:alpha val="43137"/>
                    </a:srgbClr>
                  </a:outerShdw>
                </a:effectLst>
              </a:rPr>
            </a:br>
            <a:endParaRPr lang="tr-TR" sz="2000" dirty="0"/>
          </a:p>
        </p:txBody>
      </p:sp>
      <p:pic>
        <p:nvPicPr>
          <p:cNvPr id="6" name="Picture 6" descr="C:\Users\cüneyt\Desktop\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25601" name="Rectangle 1"/>
          <p:cNvSpPr>
            <a:spLocks noChangeArrowheads="1"/>
          </p:cNvSpPr>
          <p:nvPr/>
        </p:nvSpPr>
        <p:spPr bwMode="auto">
          <a:xfrm>
            <a:off x="611560" y="1412776"/>
            <a:ext cx="6948264" cy="34624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tr-TR"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Ne?</a:t>
            </a:r>
            <a:endParaRPr kumimoji="0" lang="tr-TR"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Toplantı üyelerinin birbirlerini direk gördükleri ve iletişime geçtikleri masa düzenlemesi karşılıklı konuşmaya olanak sağlar.Amaç, sorunlara çözüm bulmak ya da karar almaksa en sağlıklı yol bu olacaktır.Yuvarlak ve ya U biçimli masalar yüz yüze iletişim için uygun masalardır.</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tr-TR" sz="1600" b="1" i="0" u="none" strike="noStrike" cap="none" normalizeH="0" baseline="0" dirty="0" err="1" smtClean="0">
                <a:ln>
                  <a:noFill/>
                </a:ln>
                <a:solidFill>
                  <a:schemeClr val="tx1"/>
                </a:solidFill>
                <a:effectLst/>
                <a:latin typeface="Arial" pitchFamily="34" charset="0"/>
                <a:ea typeface="Calibri" pitchFamily="34" charset="0"/>
                <a:cs typeface="Arial" pitchFamily="34" charset="0"/>
              </a:rPr>
              <a:t>İnteraktif</a:t>
            </a: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toplantılarda düşünceleri yazmak için beyaz tahta,sunum yapılacak toplantılarda ise tepegöz,mikrofon gibi çalıştığından emin olunan ekipmanlar yardımcı olacaktır.</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C:\Users\cüneyt\Desktop\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ÖNE ÇIKAN KONULARLA GÜNDEM NASIL OLUŞTURULUR?</a:t>
            </a:r>
            <a:endParaRPr lang="tr-TR" sz="2000"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a:buNone/>
            </a:pPr>
            <a:r>
              <a:rPr lang="tr-TR" sz="1900" b="1" u="sng" dirty="0" smtClean="0">
                <a:effectLst>
                  <a:outerShdw blurRad="38100" dist="38100" dir="2700000" algn="tl">
                    <a:srgbClr val="000000">
                      <a:alpha val="43137"/>
                    </a:srgbClr>
                  </a:outerShdw>
                </a:effectLst>
                <a:latin typeface="Arial" pitchFamily="34" charset="0"/>
                <a:cs typeface="Arial" pitchFamily="34" charset="0"/>
              </a:rPr>
              <a:t>Gündem Belirleme Maddeleri :</a:t>
            </a:r>
          </a:p>
          <a:p>
            <a:endParaRPr lang="tr-TR" sz="1900" u="sng" dirty="0" smtClean="0">
              <a:effectLst>
                <a:outerShdw blurRad="38100" dist="38100" dir="2700000" algn="tl">
                  <a:srgbClr val="000000">
                    <a:alpha val="43137"/>
                  </a:srgbClr>
                </a:outerShdw>
              </a:effectLst>
              <a:latin typeface="Arial" pitchFamily="34" charset="0"/>
              <a:cs typeface="Arial" pitchFamily="34" charset="0"/>
            </a:endParaRPr>
          </a:p>
          <a:p>
            <a:pPr lvl="0">
              <a:lnSpc>
                <a:spcPct val="150000"/>
              </a:lnSpc>
            </a:pPr>
            <a:r>
              <a:rPr lang="tr-TR" sz="1600" b="1" dirty="0" smtClean="0">
                <a:latin typeface="Arial" pitchFamily="34" charset="0"/>
                <a:cs typeface="Arial" pitchFamily="34" charset="0"/>
              </a:rPr>
              <a:t>Toplantının hedeflerinin kesin belirlenmesi</a:t>
            </a:r>
          </a:p>
          <a:p>
            <a:pPr lvl="0">
              <a:lnSpc>
                <a:spcPct val="150000"/>
              </a:lnSpc>
            </a:pPr>
            <a:r>
              <a:rPr lang="tr-TR" sz="1600" b="1" dirty="0" smtClean="0">
                <a:latin typeface="Arial" pitchFamily="34" charset="0"/>
                <a:cs typeface="Arial" pitchFamily="34" charset="0"/>
              </a:rPr>
              <a:t>İstenen sonuçların ne olduğu</a:t>
            </a:r>
          </a:p>
          <a:p>
            <a:pPr lvl="0">
              <a:lnSpc>
                <a:spcPct val="150000"/>
              </a:lnSpc>
            </a:pPr>
            <a:r>
              <a:rPr lang="tr-TR" sz="1600" b="1" dirty="0" smtClean="0">
                <a:latin typeface="Arial" pitchFamily="34" charset="0"/>
                <a:cs typeface="Arial" pitchFamily="34" charset="0"/>
              </a:rPr>
              <a:t>Toplantıda kimlerin yer alacağı</a:t>
            </a:r>
          </a:p>
          <a:p>
            <a:pPr lvl="0">
              <a:lnSpc>
                <a:spcPct val="150000"/>
              </a:lnSpc>
            </a:pPr>
            <a:r>
              <a:rPr lang="tr-TR" sz="1600" b="1" dirty="0" smtClean="0">
                <a:latin typeface="Arial" pitchFamily="34" charset="0"/>
                <a:cs typeface="Arial" pitchFamily="34" charset="0"/>
              </a:rPr>
              <a:t>Toplantının saati,yeri,zamanı</a:t>
            </a:r>
          </a:p>
          <a:p>
            <a:pPr lvl="0">
              <a:lnSpc>
                <a:spcPct val="150000"/>
              </a:lnSpc>
            </a:pPr>
            <a:r>
              <a:rPr lang="tr-TR" sz="1600" b="1" dirty="0" smtClean="0">
                <a:latin typeface="Arial" pitchFamily="34" charset="0"/>
                <a:cs typeface="Arial" pitchFamily="34" charset="0"/>
              </a:rPr>
              <a:t>Toplantıyı ilan eden </a:t>
            </a:r>
          </a:p>
          <a:p>
            <a:pPr lvl="0">
              <a:lnSpc>
                <a:spcPct val="150000"/>
              </a:lnSpc>
            </a:pPr>
            <a:r>
              <a:rPr lang="tr-TR" sz="1600" b="1" dirty="0" smtClean="0">
                <a:latin typeface="Arial" pitchFamily="34" charset="0"/>
                <a:cs typeface="Arial" pitchFamily="34" charset="0"/>
              </a:rPr>
              <a:t>Toplantıdaki katılımcıların rolleri</a:t>
            </a:r>
          </a:p>
          <a:p>
            <a:pPr lvl="0">
              <a:lnSpc>
                <a:spcPct val="150000"/>
              </a:lnSpc>
            </a:pPr>
            <a:r>
              <a:rPr lang="tr-TR" sz="1600" b="1" dirty="0" smtClean="0">
                <a:latin typeface="Arial" pitchFamily="34" charset="0"/>
                <a:cs typeface="Arial" pitchFamily="34" charset="0"/>
              </a:rPr>
              <a:t>İşlenecek konular</a:t>
            </a:r>
          </a:p>
          <a:p>
            <a:pPr lvl="0">
              <a:lnSpc>
                <a:spcPct val="150000"/>
              </a:lnSpc>
            </a:pPr>
            <a:r>
              <a:rPr lang="tr-TR" sz="1600" b="1" dirty="0" smtClean="0">
                <a:latin typeface="Arial" pitchFamily="34" charset="0"/>
                <a:cs typeface="Arial" pitchFamily="34" charset="0"/>
              </a:rPr>
              <a:t>Arka plan araçları</a:t>
            </a:r>
          </a:p>
          <a:p>
            <a:pPr>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cüneyt\Desktop\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graphicFrame>
        <p:nvGraphicFramePr>
          <p:cNvPr id="5" name="4 İçerik Yer Tutucusu"/>
          <p:cNvGraphicFramePr>
            <a:graphicFrameLocks noGrp="1"/>
          </p:cNvGraphicFramePr>
          <p:nvPr>
            <p:ph idx="1"/>
          </p:nvPr>
        </p:nvGraphicFramePr>
        <p:xfrm>
          <a:off x="683568" y="1052741"/>
          <a:ext cx="7776864" cy="4520905"/>
        </p:xfrm>
        <a:graphic>
          <a:graphicData uri="http://schemas.openxmlformats.org/drawingml/2006/table">
            <a:tbl>
              <a:tblPr/>
              <a:tblGrid>
                <a:gridCol w="2785894"/>
                <a:gridCol w="3153125"/>
                <a:gridCol w="1837845"/>
              </a:tblGrid>
              <a:tr h="378055">
                <a:tc gridSpan="3">
                  <a:txBody>
                    <a:bodyPr/>
                    <a:lstStyle/>
                    <a:p>
                      <a:pPr marL="270510" algn="ctr">
                        <a:lnSpc>
                          <a:spcPct val="150000"/>
                        </a:lnSpc>
                        <a:spcAft>
                          <a:spcPts val="0"/>
                        </a:spcAft>
                      </a:pPr>
                      <a:r>
                        <a:rPr lang="tr-TR" sz="1800" b="1" dirty="0">
                          <a:latin typeface="Arial" pitchFamily="34" charset="0"/>
                          <a:ea typeface="Calibri"/>
                          <a:cs typeface="Arial" pitchFamily="34" charset="0"/>
                        </a:rPr>
                        <a:t>TOPLANTI GÜNDEMİ</a:t>
                      </a:r>
                      <a:endParaRPr lang="tr-TR" sz="1800"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78055">
                <a:tc gridSpan="3">
                  <a:txBody>
                    <a:bodyPr/>
                    <a:lstStyle/>
                    <a:p>
                      <a:pPr marL="270510" algn="just">
                        <a:lnSpc>
                          <a:spcPct val="150000"/>
                        </a:lnSpc>
                        <a:spcAft>
                          <a:spcPts val="0"/>
                        </a:spcAft>
                      </a:pPr>
                      <a:r>
                        <a:rPr lang="tr-TR" sz="1600" b="1" dirty="0">
                          <a:latin typeface="Arial" pitchFamily="34" charset="0"/>
                          <a:ea typeface="Calibri"/>
                          <a:cs typeface="Arial" pitchFamily="34" charset="0"/>
                        </a:rPr>
                        <a:t>Amaç: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78055">
                <a:tc gridSpan="3">
                  <a:txBody>
                    <a:bodyPr/>
                    <a:lstStyle/>
                    <a:p>
                      <a:pPr marL="270510" algn="just">
                        <a:lnSpc>
                          <a:spcPct val="150000"/>
                        </a:lnSpc>
                        <a:spcAft>
                          <a:spcPts val="0"/>
                        </a:spcAft>
                      </a:pPr>
                      <a:r>
                        <a:rPr lang="tr-TR" sz="1600" b="1" dirty="0">
                          <a:latin typeface="Arial" pitchFamily="34" charset="0"/>
                          <a:ea typeface="Calibri"/>
                          <a:cs typeface="Arial" pitchFamily="34" charset="0"/>
                        </a:rPr>
                        <a:t>Hedefler: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78055">
                <a:tc gridSpan="3">
                  <a:txBody>
                    <a:bodyPr/>
                    <a:lstStyle/>
                    <a:p>
                      <a:pPr marL="270510" algn="just">
                        <a:lnSpc>
                          <a:spcPct val="150000"/>
                        </a:lnSpc>
                        <a:spcAft>
                          <a:spcPts val="0"/>
                        </a:spcAft>
                      </a:pPr>
                      <a:r>
                        <a:rPr lang="tr-TR" sz="1600" b="1" dirty="0">
                          <a:latin typeface="Arial" pitchFamily="34" charset="0"/>
                          <a:ea typeface="Calibri"/>
                          <a:cs typeface="Arial" pitchFamily="34" charset="0"/>
                        </a:rPr>
                        <a:t>Toplantının Konusu: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78055">
                <a:tc gridSpan="3">
                  <a:txBody>
                    <a:bodyPr/>
                    <a:lstStyle/>
                    <a:p>
                      <a:pPr marL="270510" algn="just">
                        <a:lnSpc>
                          <a:spcPct val="150000"/>
                        </a:lnSpc>
                        <a:spcAft>
                          <a:spcPts val="0"/>
                        </a:spcAft>
                      </a:pPr>
                      <a:r>
                        <a:rPr lang="tr-TR" sz="1600" b="1" dirty="0">
                          <a:latin typeface="Arial" pitchFamily="34" charset="0"/>
                          <a:ea typeface="Calibri"/>
                          <a:cs typeface="Arial" pitchFamily="34" charset="0"/>
                        </a:rPr>
                        <a:t>Katılanlar: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78055">
                <a:tc gridSpan="3">
                  <a:txBody>
                    <a:bodyPr/>
                    <a:lstStyle/>
                    <a:p>
                      <a:pPr marL="270510" algn="just">
                        <a:lnSpc>
                          <a:spcPct val="150000"/>
                        </a:lnSpc>
                        <a:spcAft>
                          <a:spcPts val="0"/>
                        </a:spcAft>
                      </a:pPr>
                      <a:r>
                        <a:rPr lang="tr-TR" sz="1600" b="1" dirty="0">
                          <a:latin typeface="Arial" pitchFamily="34" charset="0"/>
                          <a:ea typeface="Calibri"/>
                          <a:cs typeface="Arial" pitchFamily="34" charset="0"/>
                        </a:rPr>
                        <a:t>Yer: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78055">
                <a:tc gridSpan="3">
                  <a:txBody>
                    <a:bodyPr/>
                    <a:lstStyle/>
                    <a:p>
                      <a:pPr marL="270510" algn="just">
                        <a:lnSpc>
                          <a:spcPct val="150000"/>
                        </a:lnSpc>
                        <a:spcAft>
                          <a:spcPts val="0"/>
                        </a:spcAft>
                      </a:pPr>
                      <a:r>
                        <a:rPr lang="tr-TR" sz="1600" b="1" dirty="0">
                          <a:latin typeface="Arial" pitchFamily="34" charset="0"/>
                          <a:ea typeface="Calibri"/>
                          <a:cs typeface="Arial" pitchFamily="34" charset="0"/>
                        </a:rPr>
                        <a:t>Tarih ve Saat: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r h="378055">
                <a:tc>
                  <a:txBody>
                    <a:bodyPr/>
                    <a:lstStyle/>
                    <a:p>
                      <a:pPr marL="270510" algn="just">
                        <a:lnSpc>
                          <a:spcPct val="150000"/>
                        </a:lnSpc>
                        <a:spcAft>
                          <a:spcPts val="0"/>
                        </a:spcAft>
                      </a:pPr>
                      <a:r>
                        <a:rPr lang="tr-TR" sz="1600" b="1" dirty="0">
                          <a:latin typeface="Arial" pitchFamily="34" charset="0"/>
                          <a:ea typeface="Calibri"/>
                          <a:cs typeface="Arial" pitchFamily="34" charset="0"/>
                        </a:rPr>
                        <a:t>Gündem Maddesi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r>
                        <a:rPr lang="tr-TR" sz="1600" b="1">
                          <a:latin typeface="Arial" pitchFamily="34" charset="0"/>
                          <a:ea typeface="Calibri"/>
                          <a:cs typeface="Arial" pitchFamily="34" charset="0"/>
                        </a:rPr>
                        <a:t>Kim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r>
                        <a:rPr lang="tr-TR" sz="1600" b="1">
                          <a:latin typeface="Arial" pitchFamily="34" charset="0"/>
                          <a:ea typeface="Calibri"/>
                          <a:cs typeface="Arial" pitchFamily="34" charset="0"/>
                        </a:rPr>
                        <a:t>Ayrılan Süre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6550">
                <a:tc>
                  <a:txBody>
                    <a:bodyPr/>
                    <a:lstStyle/>
                    <a:p>
                      <a:pPr marL="270510" algn="just">
                        <a:lnSpc>
                          <a:spcPct val="150000"/>
                        </a:lnSpc>
                        <a:spcAft>
                          <a:spcPts val="0"/>
                        </a:spcAft>
                      </a:pPr>
                      <a:endParaRPr lang="tr-TR" sz="1600" b="1"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6550">
                <a:tc>
                  <a:txBody>
                    <a:bodyPr/>
                    <a:lstStyle/>
                    <a:p>
                      <a:pPr marL="270510" algn="just">
                        <a:lnSpc>
                          <a:spcPct val="150000"/>
                        </a:lnSpc>
                        <a:spcAft>
                          <a:spcPts val="0"/>
                        </a:spcAft>
                      </a:pPr>
                      <a:endParaRPr lang="tr-TR" sz="1600" b="1">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6550">
                <a:tc>
                  <a:txBody>
                    <a:bodyPr/>
                    <a:lstStyle/>
                    <a:p>
                      <a:pPr marL="270510" algn="just">
                        <a:lnSpc>
                          <a:spcPct val="150000"/>
                        </a:lnSpc>
                        <a:spcAft>
                          <a:spcPts val="0"/>
                        </a:spcAft>
                      </a:pPr>
                      <a:endParaRPr lang="tr-TR" sz="1600" b="1">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6550">
                <a:tc>
                  <a:txBody>
                    <a:bodyPr/>
                    <a:lstStyle/>
                    <a:p>
                      <a:pPr marL="270510" algn="just">
                        <a:lnSpc>
                          <a:spcPct val="150000"/>
                        </a:lnSpc>
                        <a:spcAft>
                          <a:spcPts val="0"/>
                        </a:spcAft>
                      </a:pPr>
                      <a:endParaRPr lang="tr-TR" sz="1600" b="1"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600" b="1" dirty="0">
                        <a:latin typeface="Arial" pitchFamily="34" charset="0"/>
                        <a:ea typeface="Calibri"/>
                        <a:cs typeface="Arial"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cüneyt\Desktop\toplantı yönetimi (2).png"/>
          <p:cNvPicPr>
            <a:picLocks noChangeAspect="1" noChangeArrowheads="1"/>
          </p:cNvPicPr>
          <p:nvPr/>
        </p:nvPicPr>
        <p:blipFill>
          <a:blip r:embed="rId2" cstate="print"/>
          <a:srcRect/>
          <a:stretch>
            <a:fillRect/>
          </a:stretch>
        </p:blipFill>
        <p:spPr bwMode="auto">
          <a:xfrm>
            <a:off x="0" y="-27384"/>
            <a:ext cx="9142413" cy="6856413"/>
          </a:xfrm>
          <a:prstGeom prst="rect">
            <a:avLst/>
          </a:prstGeom>
          <a:noFill/>
        </p:spPr>
      </p:pic>
      <p:sp>
        <p:nvSpPr>
          <p:cNvPr id="2" name="1 Başlık"/>
          <p:cNvSpPr>
            <a:spLocks noGrp="1"/>
          </p:cNvSpPr>
          <p:nvPr>
            <p:ph type="title"/>
          </p:nvPr>
        </p:nvSpPr>
        <p:spPr>
          <a:xfrm>
            <a:off x="467544" y="1268760"/>
            <a:ext cx="8229600" cy="3015208"/>
          </a:xfrm>
        </p:spPr>
        <p:txBody>
          <a:bodyPr>
            <a:noAutofit/>
          </a:bodyPr>
          <a:lstStyle/>
          <a:p>
            <a:pPr algn="l">
              <a:lnSpc>
                <a:spcPct val="150000"/>
              </a:lnSpc>
            </a:pPr>
            <a:r>
              <a:rPr lang="tr-TR" sz="2000" b="1" dirty="0" smtClean="0">
                <a:latin typeface="Arial" pitchFamily="34" charset="0"/>
                <a:cs typeface="Arial" pitchFamily="34" charset="0"/>
              </a:rPr>
              <a:t/>
            </a:r>
            <a:br>
              <a:rPr lang="tr-TR" sz="2000" b="1" dirty="0" smtClean="0">
                <a:latin typeface="Arial" pitchFamily="34" charset="0"/>
                <a:cs typeface="Arial" pitchFamily="34" charset="0"/>
              </a:rPr>
            </a:br>
            <a:r>
              <a:rPr lang="tr-TR" sz="2000" b="1" u="sng" dirty="0" smtClean="0">
                <a:effectLst>
                  <a:outerShdw blurRad="38100" dist="38100" dir="2700000" algn="tl">
                    <a:srgbClr val="000000">
                      <a:alpha val="43137"/>
                    </a:srgbClr>
                  </a:outerShdw>
                </a:effectLst>
                <a:latin typeface="Arial" pitchFamily="34" charset="0"/>
                <a:cs typeface="Arial" pitchFamily="34" charset="0"/>
              </a:rPr>
              <a:t>Gündem </a:t>
            </a:r>
            <a:r>
              <a:rPr lang="tr-TR" sz="2000" b="1" u="sng" dirty="0" err="1" smtClean="0">
                <a:effectLst>
                  <a:outerShdw blurRad="38100" dist="38100" dir="2700000" algn="tl">
                    <a:srgbClr val="000000">
                      <a:alpha val="43137"/>
                    </a:srgbClr>
                  </a:outerShdw>
                </a:effectLst>
                <a:latin typeface="Arial" pitchFamily="34" charset="0"/>
                <a:cs typeface="Arial" pitchFamily="34" charset="0"/>
              </a:rPr>
              <a:t>Belirken</a:t>
            </a:r>
            <a:r>
              <a:rPr lang="tr-TR" sz="2000" b="1" u="sng" dirty="0" smtClean="0">
                <a:effectLst>
                  <a:outerShdw blurRad="38100" dist="38100" dir="2700000" algn="tl">
                    <a:srgbClr val="000000">
                      <a:alpha val="43137"/>
                    </a:srgbClr>
                  </a:outerShdw>
                </a:effectLst>
                <a:latin typeface="Arial" pitchFamily="34" charset="0"/>
                <a:cs typeface="Arial" pitchFamily="34" charset="0"/>
              </a:rPr>
              <a:t> Dikkat Edilmesi Gerekilen Noktalar ;</a:t>
            </a:r>
            <a:r>
              <a:rPr lang="tr-TR" sz="1600" b="1" dirty="0" smtClean="0">
                <a:latin typeface="Arial" pitchFamily="34" charset="0"/>
                <a:cs typeface="Arial" pitchFamily="34" charset="0"/>
              </a:rPr>
              <a:t/>
            </a:r>
            <a:br>
              <a:rPr lang="tr-TR" sz="1600" b="1" dirty="0" smtClean="0">
                <a:latin typeface="Arial" pitchFamily="34" charset="0"/>
                <a:cs typeface="Arial" pitchFamily="34" charset="0"/>
              </a:rPr>
            </a:br>
            <a:r>
              <a:rPr lang="tr-TR" sz="1600" b="1" dirty="0" smtClean="0">
                <a:latin typeface="Arial" pitchFamily="34" charset="0"/>
                <a:cs typeface="Arial" pitchFamily="34" charset="0"/>
              </a:rPr>
              <a:t/>
            </a:r>
            <a:br>
              <a:rPr lang="tr-TR" sz="1600" b="1" dirty="0" smtClean="0">
                <a:latin typeface="Arial" pitchFamily="34" charset="0"/>
                <a:cs typeface="Arial" pitchFamily="34" charset="0"/>
              </a:rPr>
            </a:br>
            <a:r>
              <a:rPr lang="tr-TR" sz="1600" b="1" dirty="0" smtClean="0">
                <a:latin typeface="Arial" pitchFamily="34" charset="0"/>
                <a:cs typeface="Arial" pitchFamily="34" charset="0"/>
              </a:rPr>
              <a:t>Gündem maddeleri </a:t>
            </a:r>
            <a:r>
              <a:rPr lang="tr-TR" sz="1600" b="1" u="sng" dirty="0" smtClean="0">
                <a:latin typeface="Arial" pitchFamily="34" charset="0"/>
                <a:cs typeface="Arial" pitchFamily="34" charset="0"/>
              </a:rPr>
              <a:t>karmaşıklıktan ne kadar uzak,açık,anlaşılır ve net </a:t>
            </a:r>
            <a:r>
              <a:rPr lang="tr-TR" sz="1600" b="1" dirty="0" smtClean="0">
                <a:latin typeface="Arial" pitchFamily="34" charset="0"/>
                <a:cs typeface="Arial" pitchFamily="34" charset="0"/>
              </a:rPr>
              <a:t>olursa işler o kadar kolay olacaktır.Konuları </a:t>
            </a:r>
            <a:r>
              <a:rPr lang="tr-TR" sz="1600" b="1" u="sng" dirty="0" smtClean="0">
                <a:latin typeface="Arial" pitchFamily="34" charset="0"/>
                <a:cs typeface="Arial" pitchFamily="34" charset="0"/>
              </a:rPr>
              <a:t>türlerine göre ayırıp </a:t>
            </a:r>
            <a:r>
              <a:rPr lang="tr-TR" sz="1600" b="1" dirty="0" smtClean="0">
                <a:latin typeface="Arial" pitchFamily="34" charset="0"/>
                <a:cs typeface="Arial" pitchFamily="34" charset="0"/>
              </a:rPr>
              <a:t>bilgilendirme yaptıktan sonra kararları almak,sorunları en kısa yoldan çözüme ulaştıracaktır.</a:t>
            </a:r>
            <a:r>
              <a:rPr lang="tr-TR" sz="1600" b="1" u="sng" dirty="0" smtClean="0">
                <a:latin typeface="Arial" pitchFamily="34" charset="0"/>
                <a:cs typeface="Arial" pitchFamily="34" charset="0"/>
              </a:rPr>
              <a:t>Kolay konuları başa alıp </a:t>
            </a:r>
            <a:r>
              <a:rPr lang="tr-TR" sz="1600" b="1" dirty="0" smtClean="0">
                <a:latin typeface="Arial" pitchFamily="34" charset="0"/>
                <a:cs typeface="Arial" pitchFamily="34" charset="0"/>
              </a:rPr>
              <a:t>çözüme ulaştırmak toplantı üyelerine zor konular için motive sağlayacaktır.</a:t>
            </a:r>
            <a:r>
              <a:rPr lang="tr-TR" sz="2000" dirty="0" smtClean="0">
                <a:latin typeface="Arial" pitchFamily="34" charset="0"/>
                <a:cs typeface="Arial" pitchFamily="34" charset="0"/>
              </a:rPr>
              <a:t/>
            </a:r>
            <a:br>
              <a:rPr lang="tr-TR" sz="2000" dirty="0" smtClean="0">
                <a:latin typeface="Arial" pitchFamily="34" charset="0"/>
                <a:cs typeface="Arial" pitchFamily="34" charset="0"/>
              </a:rPr>
            </a:br>
            <a:endParaRPr lang="tr-TR" sz="2000"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cüneyt\Desktop\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KİM,NEYİ,NASIL SÖYLEMELİ?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916832"/>
            <a:ext cx="8229600" cy="4525963"/>
          </a:xfrm>
        </p:spPr>
        <p:txBody>
          <a:bodyPr>
            <a:normAutofit/>
          </a:bodyPr>
          <a:lstStyle/>
          <a:p>
            <a:pPr>
              <a:buNone/>
            </a:pPr>
            <a:r>
              <a:rPr lang="tr-TR" sz="1800" b="1" u="sng" dirty="0" smtClean="0">
                <a:effectLst>
                  <a:outerShdw blurRad="38100" dist="38100" dir="2700000" algn="tl">
                    <a:srgbClr val="000000">
                      <a:alpha val="43137"/>
                    </a:srgbClr>
                  </a:outerShdw>
                </a:effectLst>
                <a:latin typeface="Arial" pitchFamily="34" charset="0"/>
                <a:cs typeface="Arial" pitchFamily="34" charset="0"/>
              </a:rPr>
              <a:t>Toplantılardaki Başlıca Roller :</a:t>
            </a:r>
          </a:p>
          <a:p>
            <a:pPr>
              <a:buNone/>
            </a:pPr>
            <a:endParaRPr lang="tr-TR" sz="1800" b="1" u="sng" dirty="0" smtClean="0">
              <a:effectLst>
                <a:outerShdw blurRad="38100" dist="38100" dir="2700000" algn="tl">
                  <a:srgbClr val="000000">
                    <a:alpha val="43137"/>
                  </a:srgbClr>
                </a:outerShdw>
              </a:effectLst>
              <a:latin typeface="Arial" pitchFamily="34" charset="0"/>
              <a:cs typeface="Arial" pitchFamily="34" charset="0"/>
            </a:endParaRPr>
          </a:p>
          <a:p>
            <a:pPr>
              <a:buNone/>
            </a:pPr>
            <a:endParaRPr lang="tr-TR" sz="1800" b="1" u="sng" dirty="0" smtClean="0">
              <a:effectLst>
                <a:outerShdw blurRad="38100" dist="38100" dir="2700000" algn="tl">
                  <a:srgbClr val="000000">
                    <a:alpha val="43137"/>
                  </a:srgbClr>
                </a:outerShdw>
              </a:effectLst>
              <a:latin typeface="Arial" pitchFamily="34" charset="0"/>
              <a:cs typeface="Arial" pitchFamily="34" charset="0"/>
            </a:endParaRPr>
          </a:p>
          <a:p>
            <a:pPr lvl="0">
              <a:lnSpc>
                <a:spcPct val="150000"/>
              </a:lnSpc>
            </a:pPr>
            <a:r>
              <a:rPr lang="tr-TR" sz="1700" b="1" u="sng" dirty="0" smtClean="0">
                <a:effectLst>
                  <a:outerShdw blurRad="38100" dist="38100" dir="2700000" algn="tl">
                    <a:srgbClr val="000000">
                      <a:alpha val="43137"/>
                    </a:srgbClr>
                  </a:outerShdw>
                </a:effectLst>
                <a:latin typeface="Arial" pitchFamily="34" charset="0"/>
                <a:cs typeface="Arial" pitchFamily="34" charset="0"/>
              </a:rPr>
              <a:t>Lider</a:t>
            </a:r>
            <a:r>
              <a:rPr lang="tr-TR" sz="1700" b="1" dirty="0" smtClean="0">
                <a:latin typeface="Arial" pitchFamily="34" charset="0"/>
                <a:cs typeface="Arial" pitchFamily="34" charset="0"/>
              </a:rPr>
              <a:t>, amaçları ve sorumluluk alanının sınırlarını belirler. Takibini yapar.</a:t>
            </a:r>
          </a:p>
          <a:p>
            <a:pPr lvl="0">
              <a:lnSpc>
                <a:spcPct val="150000"/>
              </a:lnSpc>
            </a:pPr>
            <a:r>
              <a:rPr lang="tr-TR" sz="1700" b="1" u="sng" dirty="0" smtClean="0">
                <a:effectLst>
                  <a:outerShdw blurRad="38100" dist="38100" dir="2700000" algn="tl">
                    <a:srgbClr val="000000">
                      <a:alpha val="43137"/>
                    </a:srgbClr>
                  </a:outerShdw>
                </a:effectLst>
                <a:latin typeface="Arial" pitchFamily="34" charset="0"/>
                <a:cs typeface="Arial" pitchFamily="34" charset="0"/>
              </a:rPr>
              <a:t>Kolaylaştırıcı</a:t>
            </a:r>
            <a:r>
              <a:rPr lang="tr-TR" sz="1700" b="1" dirty="0" smtClean="0">
                <a:latin typeface="Arial" pitchFamily="34" charset="0"/>
                <a:cs typeface="Arial" pitchFamily="34" charset="0"/>
              </a:rPr>
              <a:t>, tartışma, sorun çözme ve karar almada gruba yol gösterir.</a:t>
            </a:r>
          </a:p>
          <a:p>
            <a:pPr lvl="0">
              <a:lnSpc>
                <a:spcPct val="150000"/>
              </a:lnSpc>
            </a:pPr>
            <a:r>
              <a:rPr lang="tr-TR" sz="1700" b="1" u="sng" dirty="0" smtClean="0">
                <a:effectLst>
                  <a:outerShdw blurRad="38100" dist="38100" dir="2700000" algn="tl">
                    <a:srgbClr val="000000">
                      <a:alpha val="43137"/>
                    </a:srgbClr>
                  </a:outerShdw>
                </a:effectLst>
                <a:latin typeface="Arial" pitchFamily="34" charset="0"/>
                <a:cs typeface="Arial" pitchFamily="34" charset="0"/>
              </a:rPr>
              <a:t>Yazıcı</a:t>
            </a:r>
            <a:r>
              <a:rPr lang="tr-TR" sz="1700" b="1" dirty="0" smtClean="0">
                <a:latin typeface="Arial" pitchFamily="34" charset="0"/>
                <a:cs typeface="Arial" pitchFamily="34" charset="0"/>
              </a:rPr>
              <a:t>, ana düşünceleri, ortak kararları not alır, toplantı sonrası için rapor taslakları oluşturur.</a:t>
            </a:r>
          </a:p>
          <a:p>
            <a:pPr lvl="0">
              <a:lnSpc>
                <a:spcPct val="150000"/>
              </a:lnSpc>
            </a:pPr>
            <a:r>
              <a:rPr lang="tr-TR" sz="1700" b="1" u="sng" dirty="0" smtClean="0">
                <a:effectLst>
                  <a:outerShdw blurRad="38100" dist="38100" dir="2700000" algn="tl">
                    <a:srgbClr val="000000">
                      <a:alpha val="43137"/>
                    </a:srgbClr>
                  </a:outerShdw>
                </a:effectLst>
                <a:latin typeface="Arial" pitchFamily="34" charset="0"/>
                <a:cs typeface="Arial" pitchFamily="34" charset="0"/>
              </a:rPr>
              <a:t>Uzman</a:t>
            </a:r>
            <a:r>
              <a:rPr lang="tr-TR" sz="1700" b="1" dirty="0" smtClean="0">
                <a:latin typeface="Arial" pitchFamily="34" charset="0"/>
                <a:cs typeface="Arial" pitchFamily="34" charset="0"/>
              </a:rPr>
              <a:t>, gerek duyuldukça belli meselelerde uzman bilgisi katkısında bulunur.</a:t>
            </a:r>
          </a:p>
          <a:p>
            <a:pP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cüneyt\Desktop\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980728"/>
            <a:ext cx="8229600" cy="1143000"/>
          </a:xfrm>
        </p:spPr>
        <p:txBody>
          <a:bodyPr>
            <a:normAutofit fontScale="90000"/>
          </a:bodyPr>
          <a:lstStyle/>
          <a:p>
            <a:pPr>
              <a:lnSpc>
                <a:spcPct val="150000"/>
              </a:lnSpc>
            </a:pPr>
            <a:r>
              <a:rPr lang="tr-TR" sz="2200" b="1" u="sng" dirty="0" smtClean="0">
                <a:effectLst>
                  <a:outerShdw blurRad="38100" dist="38100" dir="2700000" algn="tl">
                    <a:srgbClr val="000000">
                      <a:alpha val="43137"/>
                    </a:srgbClr>
                  </a:outerShdw>
                </a:effectLst>
                <a:latin typeface="Arial" pitchFamily="34" charset="0"/>
                <a:cs typeface="Arial" pitchFamily="34" charset="0"/>
              </a:rPr>
              <a:t>GRUP TOPLANTILARI</a:t>
            </a:r>
            <a:r>
              <a:rPr lang="tr-TR" sz="2200" dirty="0" smtClean="0">
                <a:latin typeface="Arial" pitchFamily="34" charset="0"/>
                <a:cs typeface="Arial" pitchFamily="34" charset="0"/>
              </a:rPr>
              <a:t/>
            </a:r>
            <a:br>
              <a:rPr lang="tr-TR" sz="2200" dirty="0" smtClean="0">
                <a:latin typeface="Arial" pitchFamily="34" charset="0"/>
                <a:cs typeface="Arial" pitchFamily="34" charset="0"/>
              </a:rPr>
            </a:br>
            <a:r>
              <a:rPr lang="tr-TR" sz="1800" b="1" dirty="0" smtClean="0">
                <a:latin typeface="Arial" pitchFamily="34" charset="0"/>
                <a:cs typeface="Arial" pitchFamily="34" charset="0"/>
              </a:rPr>
              <a:t>Karar alma toplantılarında önceden yapılmış hazırlık aşaması ve alınacak önlemler akışı kolaylaştıracaktır.</a:t>
            </a:r>
            <a:r>
              <a:rPr lang="tr-TR" sz="1800" b="1" dirty="0" smtClean="0"/>
              <a:t/>
            </a:r>
            <a:br>
              <a:rPr lang="tr-TR" sz="1800" b="1" dirty="0" smtClean="0"/>
            </a:br>
            <a:endParaRPr lang="tr-TR" sz="1800" b="1" dirty="0"/>
          </a:p>
        </p:txBody>
      </p:sp>
      <p:sp>
        <p:nvSpPr>
          <p:cNvPr id="3" name="2 İçerik Yer Tutucusu"/>
          <p:cNvSpPr>
            <a:spLocks noGrp="1"/>
          </p:cNvSpPr>
          <p:nvPr>
            <p:ph idx="1"/>
          </p:nvPr>
        </p:nvSpPr>
        <p:spPr>
          <a:xfrm>
            <a:off x="611560" y="2492896"/>
            <a:ext cx="8229600" cy="4525963"/>
          </a:xfrm>
        </p:spPr>
        <p:txBody>
          <a:bodyPr>
            <a:normAutofit/>
          </a:bodyPr>
          <a:lstStyle/>
          <a:p>
            <a:pPr lvl="0">
              <a:lnSpc>
                <a:spcPct val="150000"/>
              </a:lnSpc>
            </a:pPr>
            <a:r>
              <a:rPr lang="tr-TR" sz="1700" b="1" dirty="0" smtClean="0">
                <a:latin typeface="Arial" pitchFamily="34" charset="0"/>
                <a:cs typeface="Arial" pitchFamily="34" charset="0"/>
              </a:rPr>
              <a:t>Toplantı amacının bir karara varmak olduğu ve katılanların anlaması</a:t>
            </a:r>
          </a:p>
          <a:p>
            <a:pPr lvl="0">
              <a:lnSpc>
                <a:spcPct val="150000"/>
              </a:lnSpc>
            </a:pPr>
            <a:r>
              <a:rPr lang="tr-TR" sz="1700" b="1" dirty="0" smtClean="0">
                <a:latin typeface="Arial" pitchFamily="34" charset="0"/>
                <a:cs typeface="Arial" pitchFamily="34" charset="0"/>
              </a:rPr>
              <a:t>Karar alma sürecinin işleyişinin nasıl olacağı</a:t>
            </a:r>
          </a:p>
          <a:p>
            <a:pPr lvl="0">
              <a:lnSpc>
                <a:spcPct val="150000"/>
              </a:lnSpc>
            </a:pPr>
            <a:r>
              <a:rPr lang="tr-TR" sz="1700" b="1" dirty="0" smtClean="0">
                <a:latin typeface="Arial" pitchFamily="34" charset="0"/>
                <a:cs typeface="Arial" pitchFamily="34" charset="0"/>
              </a:rPr>
              <a:t>Grubun bilgiye dayalı karar alabilmesi için uzman ve arka plan materyalleri ile destekleyip herkese ulaşması gerektiği</a:t>
            </a:r>
          </a:p>
          <a:p>
            <a:pPr lvl="0">
              <a:lnSpc>
                <a:spcPct val="150000"/>
              </a:lnSpc>
            </a:pPr>
            <a:r>
              <a:rPr lang="tr-TR" sz="1700" b="1" dirty="0" smtClean="0">
                <a:latin typeface="Arial" pitchFamily="34" charset="0"/>
                <a:cs typeface="Arial" pitchFamily="34" charset="0"/>
              </a:rPr>
              <a:t>Toplantı öncesi hazırlık aşamasında herkesin haberdar olabilmesi için e posta yoluyla her katılımcıyı bilgilendirilmesi</a:t>
            </a:r>
          </a:p>
          <a:p>
            <a:pPr>
              <a:buNone/>
            </a:pPr>
            <a:r>
              <a:rPr lang="tr-TR" dirty="0" smtClean="0"/>
              <a:t> </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C:\Users\cüneyt\Desktop\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908720"/>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Karar almanın , Grup toplantılarında 3 yaygın çeşidi vardır </a:t>
            </a:r>
            <a:r>
              <a:rPr lang="tr-TR" b="1" dirty="0" smtClean="0"/>
              <a:t/>
            </a:r>
            <a:br>
              <a:rPr lang="tr-TR" b="1" dirty="0" smtClean="0"/>
            </a:br>
            <a:endParaRPr lang="tr-TR" b="1" dirty="0"/>
          </a:p>
        </p:txBody>
      </p:sp>
      <p:sp>
        <p:nvSpPr>
          <p:cNvPr id="3" name="2 İçerik Yer Tutucusu"/>
          <p:cNvSpPr>
            <a:spLocks noGrp="1"/>
          </p:cNvSpPr>
          <p:nvPr>
            <p:ph idx="1"/>
          </p:nvPr>
        </p:nvSpPr>
        <p:spPr>
          <a:xfrm>
            <a:off x="467544" y="2060848"/>
            <a:ext cx="8229600" cy="4525963"/>
          </a:xfrm>
        </p:spPr>
        <p:txBody>
          <a:bodyPr/>
          <a:lstStyle/>
          <a:p>
            <a:pPr lvl="0">
              <a:buNone/>
            </a:pPr>
            <a:r>
              <a:rPr lang="tr-TR" sz="1800" b="1" u="sng" dirty="0" smtClean="0">
                <a:effectLst>
                  <a:outerShdw blurRad="38100" dist="38100" dir="2700000" algn="tl">
                    <a:srgbClr val="000000">
                      <a:alpha val="43137"/>
                    </a:srgbClr>
                  </a:outerShdw>
                </a:effectLst>
                <a:latin typeface="Arial" pitchFamily="34" charset="0"/>
                <a:cs typeface="Arial" pitchFamily="34" charset="0"/>
              </a:rPr>
              <a:t>  Oy Çokluğuyla Karar  ;</a:t>
            </a:r>
          </a:p>
          <a:p>
            <a:pPr algn="just">
              <a:lnSpc>
                <a:spcPct val="150000"/>
              </a:lnSpc>
              <a:buNone/>
            </a:pPr>
            <a:r>
              <a:rPr lang="tr-TR" sz="1600" dirty="0" smtClean="0">
                <a:latin typeface="Arial" pitchFamily="34" charset="0"/>
                <a:cs typeface="Arial" pitchFamily="34" charset="0"/>
              </a:rPr>
              <a:t>      </a:t>
            </a:r>
          </a:p>
          <a:p>
            <a:pPr algn="just">
              <a:lnSpc>
                <a:spcPct val="150000"/>
              </a:lnSpc>
              <a:buNone/>
            </a:pPr>
            <a:r>
              <a:rPr lang="tr-TR" sz="1600" b="1" dirty="0" smtClean="0">
                <a:latin typeface="Arial" pitchFamily="34" charset="0"/>
                <a:cs typeface="Arial" pitchFamily="34" charset="0"/>
              </a:rPr>
              <a:t>      Kısa sürede karar alınmasını ve adil bir yol izlenilmesini sağlar.Ancak açık oylama yapılması insanları tutum almaya zorlayacak bir durum olduğundan kazanma yada kaybetme duygusu doğabilir.Bir diğer dezavantajı ise alınan kararları herkesin desteklemeyeceğidir.</a:t>
            </a:r>
          </a:p>
          <a:p>
            <a:pPr>
              <a:buNone/>
            </a:pP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2" name="1 Başlık"/>
          <p:cNvSpPr>
            <a:spLocks noGrp="1"/>
          </p:cNvSpPr>
          <p:nvPr>
            <p:ph type="title"/>
          </p:nvPr>
        </p:nvSpPr>
        <p:spPr>
          <a:xfrm>
            <a:off x="-1548680" y="1268760"/>
            <a:ext cx="8229600" cy="1143000"/>
          </a:xfrm>
        </p:spPr>
        <p:txBody>
          <a:bodyPr>
            <a:normAutofit/>
          </a:bodyPr>
          <a:lstStyle/>
          <a:p>
            <a:pPr lvl="0"/>
            <a:r>
              <a:rPr lang="tr-TR" sz="2000" b="1" u="sng" dirty="0" smtClean="0">
                <a:effectLst>
                  <a:outerShdw blurRad="38100" dist="38100" dir="2700000" algn="tl">
                    <a:srgbClr val="000000">
                      <a:alpha val="43137"/>
                    </a:srgbClr>
                  </a:outerShdw>
                </a:effectLst>
                <a:latin typeface="Arial" pitchFamily="34" charset="0"/>
                <a:cs typeface="Arial" pitchFamily="34" charset="0"/>
              </a:rPr>
              <a:t>Grup Mutabakatıyla Karar ;</a:t>
            </a:r>
            <a:r>
              <a:rPr lang="tr-TR" sz="2000" b="1" u="sng" dirty="0" smtClean="0">
                <a:effectLst>
                  <a:outerShdw blurRad="38100" dist="38100" dir="2700000" algn="tl">
                    <a:srgbClr val="000000">
                      <a:alpha val="43137"/>
                    </a:srgbClr>
                  </a:outerShdw>
                </a:effectLst>
              </a:rPr>
              <a:t/>
            </a:r>
            <a:br>
              <a:rPr lang="tr-TR" sz="2000" b="1" u="sng" dirty="0" smtClean="0">
                <a:effectLst>
                  <a:outerShdw blurRad="38100" dist="38100" dir="2700000" algn="tl">
                    <a:srgbClr val="000000">
                      <a:alpha val="43137"/>
                    </a:srgbClr>
                  </a:outerShdw>
                </a:effectLst>
              </a:rPr>
            </a:br>
            <a:endParaRPr lang="tr-TR" sz="2000" b="1" u="sng"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67544" y="1916832"/>
            <a:ext cx="8229600" cy="4525963"/>
          </a:xfrm>
        </p:spPr>
        <p:txBody>
          <a:bodyPr/>
          <a:lstStyle/>
          <a:p>
            <a:pPr algn="just">
              <a:lnSpc>
                <a:spcPct val="150000"/>
              </a:lnSpc>
              <a:buNone/>
            </a:pPr>
            <a:r>
              <a:rPr lang="tr-TR" sz="1600" b="1" dirty="0" smtClean="0">
                <a:latin typeface="Arial" pitchFamily="34" charset="0"/>
                <a:cs typeface="Arial" pitchFamily="34" charset="0"/>
              </a:rPr>
              <a:t>      </a:t>
            </a:r>
          </a:p>
          <a:p>
            <a:pPr algn="just">
              <a:lnSpc>
                <a:spcPct val="150000"/>
              </a:lnSpc>
              <a:buNone/>
            </a:pPr>
            <a:r>
              <a:rPr lang="tr-TR" sz="1600" b="1" dirty="0" smtClean="0">
                <a:latin typeface="Arial" pitchFamily="34" charset="0"/>
                <a:cs typeface="Arial" pitchFamily="34" charset="0"/>
              </a:rPr>
              <a:t>      Bu karar türü herkesin anladığı, desteklediği, uygulanmasına yardımcı olmaya istekli olduğu bir karar alındığı anlamına gelmektedir.Grup mutabakatıyla karar almak çoğu zaman zordur.Daha fazla süreye ihtiyaç duyulur.Ve mutabakatın oluşmadığı zamanlar ortaya çıktığında karar almak mümkün olmaz.</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ownloads\toplantı yönetimi (2).png"/>
          <p:cNvPicPr>
            <a:picLocks noGrp="1" noChangeAspect="1" noChangeArrowheads="1"/>
          </p:cNvPicPr>
          <p:nvPr>
            <p:ph idx="1"/>
          </p:nvPr>
        </p:nvPicPr>
        <p:blipFill>
          <a:blip r:embed="rId3" cstate="print"/>
          <a:srcRect/>
          <a:stretch>
            <a:fillRect/>
          </a:stretch>
        </p:blipFill>
        <p:spPr bwMode="auto">
          <a:xfrm>
            <a:off x="-1" y="0"/>
            <a:ext cx="9144001" cy="6858000"/>
          </a:xfrm>
          <a:prstGeom prst="rect">
            <a:avLst/>
          </a:prstGeom>
          <a:noFill/>
        </p:spPr>
      </p:pic>
      <p:sp>
        <p:nvSpPr>
          <p:cNvPr id="2" name="1 Başlık"/>
          <p:cNvSpPr>
            <a:spLocks noGrp="1"/>
          </p:cNvSpPr>
          <p:nvPr>
            <p:ph type="title"/>
          </p:nvPr>
        </p:nvSpPr>
        <p:spPr>
          <a:xfrm>
            <a:off x="467544" y="2276872"/>
            <a:ext cx="8229600" cy="1143000"/>
          </a:xfrm>
        </p:spPr>
        <p:txBody>
          <a:bodyPr>
            <a:normAutofit fontScale="90000"/>
          </a:bodyPr>
          <a:lstStyle/>
          <a:p>
            <a:pPr marL="742950" indent="-742950" algn="l">
              <a:lnSpc>
                <a:spcPct val="150000"/>
              </a:lnSpc>
            </a:pPr>
            <a:r>
              <a:rPr lang="tr-TR" sz="3600" b="1" dirty="0" smtClean="0">
                <a:latin typeface="Arial" pitchFamily="34" charset="0"/>
                <a:cs typeface="Arial" pitchFamily="34" charset="0"/>
              </a:rPr>
              <a:t>  </a:t>
            </a:r>
            <a:br>
              <a:rPr lang="tr-TR" sz="3600" b="1" dirty="0" smtClean="0">
                <a:latin typeface="Arial" pitchFamily="34" charset="0"/>
                <a:cs typeface="Arial" pitchFamily="34" charset="0"/>
              </a:rPr>
            </a:br>
            <a:r>
              <a:rPr lang="tr-TR" sz="3600" b="1" dirty="0" smtClean="0">
                <a:latin typeface="Arial" pitchFamily="34" charset="0"/>
                <a:cs typeface="Arial" pitchFamily="34" charset="0"/>
              </a:rPr>
              <a:t>1.  TOPLANTI NEDİR?</a:t>
            </a:r>
            <a:r>
              <a:rPr lang="tr-TR" sz="2700" b="1" dirty="0" smtClean="0">
                <a:latin typeface="Arial" pitchFamily="34" charset="0"/>
                <a:cs typeface="Arial" pitchFamily="34" charset="0"/>
              </a:rPr>
              <a:t/>
            </a:r>
            <a:br>
              <a:rPr lang="tr-TR" sz="2700" b="1" dirty="0" smtClean="0">
                <a:latin typeface="Arial" pitchFamily="34" charset="0"/>
                <a:cs typeface="Arial" pitchFamily="34" charset="0"/>
              </a:rPr>
            </a:br>
            <a:r>
              <a:rPr lang="tr-TR" sz="2200" b="1" dirty="0" smtClean="0">
                <a:latin typeface="Arial" pitchFamily="34" charset="0"/>
                <a:cs typeface="Arial" pitchFamily="34" charset="0"/>
              </a:rPr>
              <a:t>1.1</a:t>
            </a:r>
            <a:r>
              <a:rPr lang="tr-TR" sz="2700" b="1" dirty="0" smtClean="0">
                <a:latin typeface="Arial" pitchFamily="34" charset="0"/>
                <a:cs typeface="Arial" pitchFamily="34" charset="0"/>
              </a:rPr>
              <a:t>    </a:t>
            </a:r>
            <a:r>
              <a:rPr lang="tr-TR" sz="2200" b="1" dirty="0" smtClean="0">
                <a:effectLst>
                  <a:outerShdw blurRad="38100" dist="38100" dir="2700000" algn="tl">
                    <a:srgbClr val="000000">
                      <a:alpha val="43137"/>
                    </a:srgbClr>
                  </a:outerShdw>
                </a:effectLst>
                <a:latin typeface="Arial" pitchFamily="34" charset="0"/>
                <a:cs typeface="Arial" pitchFamily="34" charset="0"/>
              </a:rPr>
              <a:t>Nasıl Hazırlanılır?</a:t>
            </a:r>
            <a:br>
              <a:rPr lang="tr-TR" sz="2200" b="1" dirty="0" smtClean="0">
                <a:effectLst>
                  <a:outerShdw blurRad="38100" dist="38100" dir="2700000" algn="tl">
                    <a:srgbClr val="000000">
                      <a:alpha val="43137"/>
                    </a:srgbClr>
                  </a:outerShdw>
                </a:effectLst>
                <a:latin typeface="Arial" pitchFamily="34" charset="0"/>
                <a:cs typeface="Arial" pitchFamily="34" charset="0"/>
              </a:rPr>
            </a:br>
            <a:r>
              <a:rPr lang="tr-TR" sz="2200" b="1" dirty="0" smtClean="0">
                <a:effectLst>
                  <a:outerShdw blurRad="38100" dist="38100" dir="2700000" algn="tl">
                    <a:srgbClr val="000000">
                      <a:alpha val="43137"/>
                    </a:srgbClr>
                  </a:outerShdw>
                </a:effectLst>
                <a:latin typeface="Arial" pitchFamily="34" charset="0"/>
                <a:cs typeface="Arial" pitchFamily="34" charset="0"/>
              </a:rPr>
              <a:t>1.2     Vaka İncelemesi</a:t>
            </a:r>
            <a:br>
              <a:rPr lang="tr-TR" sz="2200" b="1" dirty="0" smtClean="0">
                <a:effectLst>
                  <a:outerShdw blurRad="38100" dist="38100" dir="2700000" algn="tl">
                    <a:srgbClr val="000000">
                      <a:alpha val="43137"/>
                    </a:srgbClr>
                  </a:outerShdw>
                </a:effectLst>
                <a:latin typeface="Arial" pitchFamily="34" charset="0"/>
                <a:cs typeface="Arial" pitchFamily="34" charset="0"/>
              </a:rPr>
            </a:br>
            <a:r>
              <a:rPr lang="tr-TR" sz="2200" b="1" dirty="0" smtClean="0">
                <a:effectLst>
                  <a:outerShdw blurRad="38100" dist="38100" dir="2700000" algn="tl">
                    <a:srgbClr val="000000">
                      <a:alpha val="43137"/>
                    </a:srgbClr>
                  </a:outerShdw>
                </a:effectLst>
                <a:latin typeface="Arial" pitchFamily="34" charset="0"/>
                <a:cs typeface="Arial" pitchFamily="34" charset="0"/>
              </a:rPr>
              <a:t>1.3     Kimler Katılmalı?</a:t>
            </a:r>
            <a:br>
              <a:rPr lang="tr-TR" sz="2200" b="1" dirty="0" smtClean="0">
                <a:effectLst>
                  <a:outerShdw blurRad="38100" dist="38100" dir="2700000" algn="tl">
                    <a:srgbClr val="000000">
                      <a:alpha val="43137"/>
                    </a:srgbClr>
                  </a:outerShdw>
                </a:effectLst>
                <a:latin typeface="Arial" pitchFamily="34" charset="0"/>
                <a:cs typeface="Arial" pitchFamily="34" charset="0"/>
              </a:rPr>
            </a:br>
            <a:r>
              <a:rPr lang="tr-TR" sz="2200" b="1" dirty="0" smtClean="0">
                <a:effectLst>
                  <a:outerShdw blurRad="38100" dist="38100" dir="2700000" algn="tl">
                    <a:srgbClr val="000000">
                      <a:alpha val="43137"/>
                    </a:srgbClr>
                  </a:outerShdw>
                </a:effectLst>
                <a:latin typeface="Arial" pitchFamily="34" charset="0"/>
                <a:cs typeface="Arial" pitchFamily="34" charset="0"/>
              </a:rPr>
              <a:t>1.4     Tarihi, Saati, Yeri, Donanımı Nasıl Olmalı?</a:t>
            </a:r>
            <a:br>
              <a:rPr lang="tr-TR" sz="2200" b="1" dirty="0" smtClean="0">
                <a:effectLst>
                  <a:outerShdw blurRad="38100" dist="38100" dir="2700000" algn="tl">
                    <a:srgbClr val="000000">
                      <a:alpha val="43137"/>
                    </a:srgbClr>
                  </a:outerShdw>
                </a:effectLst>
                <a:latin typeface="Arial" pitchFamily="34" charset="0"/>
                <a:cs typeface="Arial" pitchFamily="34" charset="0"/>
              </a:rPr>
            </a:br>
            <a:r>
              <a:rPr lang="tr-TR" sz="2200" b="1" dirty="0" smtClean="0">
                <a:effectLst>
                  <a:outerShdw blurRad="38100" dist="38100" dir="2700000" algn="tl">
                    <a:srgbClr val="000000">
                      <a:alpha val="43137"/>
                    </a:srgbClr>
                  </a:outerShdw>
                </a:effectLst>
                <a:latin typeface="Arial" pitchFamily="34" charset="0"/>
                <a:cs typeface="Arial" pitchFamily="34" charset="0"/>
              </a:rPr>
              <a:t>1.5     Öne Çıkan Konular Nasıl Planlanmalı?</a:t>
            </a:r>
            <a:br>
              <a:rPr lang="tr-TR" sz="2200" b="1" dirty="0" smtClean="0">
                <a:effectLst>
                  <a:outerShdw blurRad="38100" dist="38100" dir="2700000" algn="tl">
                    <a:srgbClr val="000000">
                      <a:alpha val="43137"/>
                    </a:srgbClr>
                  </a:outerShdw>
                </a:effectLst>
                <a:latin typeface="Arial" pitchFamily="34" charset="0"/>
                <a:cs typeface="Arial" pitchFamily="34" charset="0"/>
              </a:rPr>
            </a:br>
            <a:r>
              <a:rPr lang="tr-TR" sz="2200" b="1" dirty="0" smtClean="0">
                <a:effectLst>
                  <a:outerShdw blurRad="38100" dist="38100" dir="2700000" algn="tl">
                    <a:srgbClr val="000000">
                      <a:alpha val="43137"/>
                    </a:srgbClr>
                  </a:outerShdw>
                </a:effectLst>
                <a:latin typeface="Arial" pitchFamily="34" charset="0"/>
                <a:cs typeface="Arial" pitchFamily="34" charset="0"/>
              </a:rPr>
              <a:t>1.6     Kim, Neyi, Nasıl Söylemeli</a:t>
            </a:r>
            <a:br>
              <a:rPr lang="tr-TR" sz="2200" b="1" dirty="0" smtClean="0">
                <a:effectLst>
                  <a:outerShdw blurRad="38100" dist="38100" dir="2700000" algn="tl">
                    <a:srgbClr val="000000">
                      <a:alpha val="43137"/>
                    </a:srgbClr>
                  </a:outerShdw>
                </a:effectLst>
                <a:latin typeface="Arial" pitchFamily="34" charset="0"/>
                <a:cs typeface="Arial" pitchFamily="34" charset="0"/>
              </a:rPr>
            </a:br>
            <a:r>
              <a:rPr lang="tr-TR" sz="2200" b="1" dirty="0" smtClean="0">
                <a:effectLst>
                  <a:outerShdw blurRad="38100" dist="38100" dir="2700000" algn="tl">
                    <a:srgbClr val="000000">
                      <a:alpha val="43137"/>
                    </a:srgbClr>
                  </a:outerShdw>
                </a:effectLst>
                <a:latin typeface="Arial" pitchFamily="34" charset="0"/>
                <a:cs typeface="Arial" pitchFamily="34" charset="0"/>
              </a:rPr>
              <a:t>1.7     Grup Toplantısı Nasıl Yapılır?</a:t>
            </a:r>
            <a:br>
              <a:rPr lang="tr-TR" sz="2200" b="1" dirty="0" smtClean="0">
                <a:effectLst>
                  <a:outerShdw blurRad="38100" dist="38100" dir="2700000" algn="tl">
                    <a:srgbClr val="000000">
                      <a:alpha val="43137"/>
                    </a:srgbClr>
                  </a:outerShdw>
                </a:effectLst>
                <a:latin typeface="Arial" pitchFamily="34" charset="0"/>
                <a:cs typeface="Arial" pitchFamily="34" charset="0"/>
              </a:rPr>
            </a:br>
            <a:r>
              <a:rPr lang="tr-TR" sz="2200" b="1" dirty="0" smtClean="0">
                <a:effectLst>
                  <a:outerShdw blurRad="38100" dist="38100" dir="2700000" algn="tl">
                    <a:srgbClr val="000000">
                      <a:alpha val="43137"/>
                    </a:srgbClr>
                  </a:outerShdw>
                </a:effectLst>
                <a:latin typeface="Arial" pitchFamily="34" charset="0"/>
                <a:cs typeface="Arial" pitchFamily="34" charset="0"/>
              </a:rPr>
              <a:t>   </a:t>
            </a:r>
            <a:r>
              <a:rPr lang="tr-TR" b="1" dirty="0" smtClean="0"/>
              <a:t/>
            </a:r>
            <a:br>
              <a:rPr lang="tr-TR" b="1" dirty="0" smtClean="0"/>
            </a:b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2" name="1 Başlık"/>
          <p:cNvSpPr>
            <a:spLocks noGrp="1"/>
          </p:cNvSpPr>
          <p:nvPr>
            <p:ph type="title"/>
          </p:nvPr>
        </p:nvSpPr>
        <p:spPr>
          <a:xfrm>
            <a:off x="-1836712" y="1412776"/>
            <a:ext cx="8229600" cy="1143000"/>
          </a:xfrm>
        </p:spPr>
        <p:txBody>
          <a:bodyPr>
            <a:normAutofit/>
          </a:bodyPr>
          <a:lstStyle/>
          <a:p>
            <a:pPr lvl="0"/>
            <a:r>
              <a:rPr lang="tr-TR" sz="2000" b="1" u="sng" dirty="0" smtClean="0">
                <a:effectLst>
                  <a:outerShdw blurRad="38100" dist="38100" dir="2700000" algn="tl">
                    <a:srgbClr val="000000">
                      <a:alpha val="43137"/>
                    </a:srgbClr>
                  </a:outerShdw>
                </a:effectLst>
                <a:latin typeface="Arial" pitchFamily="34" charset="0"/>
                <a:cs typeface="Arial" pitchFamily="34" charset="0"/>
              </a:rPr>
              <a:t>Kararı Liderin Alması</a:t>
            </a:r>
            <a:r>
              <a:rPr lang="tr-TR" sz="2200" b="1" u="sng" dirty="0" smtClean="0">
                <a:effectLst>
                  <a:outerShdw blurRad="38100" dist="38100" dir="2700000" algn="tl">
                    <a:srgbClr val="000000">
                      <a:alpha val="43137"/>
                    </a:srgbClr>
                  </a:outerShdw>
                </a:effectLst>
                <a:latin typeface="Arial" pitchFamily="34" charset="0"/>
                <a:cs typeface="Arial" pitchFamily="34" charset="0"/>
              </a:rPr>
              <a:t>;</a:t>
            </a:r>
            <a:r>
              <a:rPr lang="tr-TR" dirty="0" smtClean="0"/>
              <a:t/>
            </a:r>
            <a:br>
              <a:rPr lang="tr-TR" dirty="0" smtClean="0"/>
            </a:br>
            <a:endParaRPr lang="tr-TR" dirty="0"/>
          </a:p>
        </p:txBody>
      </p:sp>
      <p:sp>
        <p:nvSpPr>
          <p:cNvPr id="3" name="2 İçerik Yer Tutucusu"/>
          <p:cNvSpPr>
            <a:spLocks noGrp="1"/>
          </p:cNvSpPr>
          <p:nvPr>
            <p:ph idx="1"/>
          </p:nvPr>
        </p:nvSpPr>
        <p:spPr>
          <a:xfrm>
            <a:off x="467544" y="2132856"/>
            <a:ext cx="8229600" cy="4525963"/>
          </a:xfrm>
        </p:spPr>
        <p:txBody>
          <a:bodyPr/>
          <a:lstStyle/>
          <a:p>
            <a:pPr algn="just">
              <a:lnSpc>
                <a:spcPct val="150000"/>
              </a:lnSpc>
              <a:buNone/>
            </a:pPr>
            <a:r>
              <a:rPr lang="tr-TR" sz="1600" b="1" dirty="0" smtClean="0">
                <a:latin typeface="Arial" pitchFamily="34" charset="0"/>
                <a:cs typeface="Arial" pitchFamily="34" charset="0"/>
              </a:rPr>
              <a:t>      Karar almanın en hızlı yoludur. Kriz olası durumlarda en iyi yaklaşım olabilir. Ancak toplantının diğer üyeleri kendi görüşlerinin dikkate alınmadığını düşünebilirler. Kararın benimsenmesi ise diğer karar alma türlerine göre düşüktür.</a:t>
            </a:r>
          </a:p>
          <a:p>
            <a:pPr>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Resim1.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2" name="1 Başlık"/>
          <p:cNvSpPr>
            <a:spLocks noGrp="1"/>
          </p:cNvSpPr>
          <p:nvPr>
            <p:ph type="title"/>
          </p:nvPr>
        </p:nvSpPr>
        <p:spPr>
          <a:xfrm>
            <a:off x="539552" y="2276872"/>
            <a:ext cx="8229600" cy="1143000"/>
          </a:xfrm>
        </p:spPr>
        <p:txBody>
          <a:bodyPr>
            <a:normAutofit fontScale="90000"/>
          </a:bodyPr>
          <a:lstStyle/>
          <a:p>
            <a:r>
              <a:rPr lang="tr-TR" b="1" dirty="0" smtClean="0">
                <a:effectLst>
                  <a:outerShdw blurRad="38100" dist="38100" dir="2700000" algn="tl">
                    <a:srgbClr val="000000">
                      <a:alpha val="43137"/>
                    </a:srgbClr>
                  </a:outerShdw>
                </a:effectLst>
                <a:latin typeface="Arial" pitchFamily="34" charset="0"/>
                <a:cs typeface="Arial" pitchFamily="34" charset="0"/>
              </a:rPr>
              <a:t>TOPLANTI NASIL YÖNETİLMELİ?</a:t>
            </a:r>
            <a:endParaRPr lang="tr-TR" b="1"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548680"/>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TOPLANTI AÇILIŞI</a:t>
            </a:r>
            <a:r>
              <a:rPr lang="tr-TR" b="1" u="sng" dirty="0" smtClean="0">
                <a:effectLst>
                  <a:outerShdw blurRad="38100" dist="38100" dir="2700000" algn="tl">
                    <a:srgbClr val="000000">
                      <a:alpha val="43137"/>
                    </a:srgbClr>
                  </a:outerShdw>
                </a:effectLst>
                <a:latin typeface="Arial" pitchFamily="34" charset="0"/>
                <a:cs typeface="Arial" pitchFamily="34" charset="0"/>
              </a:rPr>
              <a:t/>
            </a:r>
            <a:br>
              <a:rPr lang="tr-TR" b="1" u="sng" dirty="0" smtClean="0">
                <a:effectLst>
                  <a:outerShdw blurRad="38100" dist="38100" dir="2700000" algn="tl">
                    <a:srgbClr val="000000">
                      <a:alpha val="43137"/>
                    </a:srgbClr>
                  </a:outerShdw>
                </a:effectLst>
                <a:latin typeface="Arial" pitchFamily="34" charset="0"/>
                <a:cs typeface="Arial" pitchFamily="34" charset="0"/>
              </a:rPr>
            </a:br>
            <a:endParaRPr lang="tr-TR"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412776"/>
            <a:ext cx="8229600" cy="4525963"/>
          </a:xfrm>
        </p:spPr>
        <p:txBody>
          <a:bodyPr>
            <a:normAutofit lnSpcReduction="10000"/>
          </a:bodyPr>
          <a:lstStyle/>
          <a:p>
            <a:pPr algn="just">
              <a:lnSpc>
                <a:spcPct val="150000"/>
              </a:lnSpc>
              <a:buNone/>
            </a:pPr>
            <a:r>
              <a:rPr lang="tr-TR" sz="1600" b="1" dirty="0" smtClean="0">
                <a:latin typeface="Arial" pitchFamily="34" charset="0"/>
                <a:cs typeface="Arial" pitchFamily="34" charset="0"/>
              </a:rPr>
              <a:t>Toplantıyı zamanında açıp, konuları sunmak başarılı bir toplantı için atılması</a:t>
            </a:r>
          </a:p>
          <a:p>
            <a:pPr algn="just">
              <a:lnSpc>
                <a:spcPct val="150000"/>
              </a:lnSpc>
              <a:buNone/>
            </a:pPr>
            <a:r>
              <a:rPr lang="tr-TR" sz="1600" b="1" dirty="0" smtClean="0">
                <a:latin typeface="Arial" pitchFamily="34" charset="0"/>
                <a:cs typeface="Arial" pitchFamily="34" charset="0"/>
              </a:rPr>
              <a:t>gereken ilk adımı sağlayacaktır.Toplantının akışı için gereken davranış ve ilkeler</a:t>
            </a:r>
          </a:p>
          <a:p>
            <a:pPr algn="just">
              <a:lnSpc>
                <a:spcPct val="150000"/>
              </a:lnSpc>
              <a:buNone/>
            </a:pPr>
            <a:r>
              <a:rPr lang="tr-TR" sz="1600" b="1" dirty="0" smtClean="0">
                <a:latin typeface="Arial" pitchFamily="34" charset="0"/>
                <a:cs typeface="Arial" pitchFamily="34" charset="0"/>
              </a:rPr>
              <a:t>vardır.</a:t>
            </a:r>
          </a:p>
          <a:p>
            <a:pPr algn="just">
              <a:lnSpc>
                <a:spcPct val="150000"/>
              </a:lnSpc>
              <a:buNone/>
            </a:pPr>
            <a:r>
              <a:rPr lang="tr-TR" sz="1600" b="1" u="sng" dirty="0" smtClean="0">
                <a:latin typeface="Arial" pitchFamily="34" charset="0"/>
                <a:cs typeface="Arial" pitchFamily="34" charset="0"/>
              </a:rPr>
              <a:t>  Bunlara göz atılacak olursa ;</a:t>
            </a:r>
          </a:p>
          <a:p>
            <a:pPr lvl="0">
              <a:lnSpc>
                <a:spcPct val="150000"/>
              </a:lnSpc>
            </a:pPr>
            <a:r>
              <a:rPr lang="tr-TR" sz="1600" b="1" dirty="0" smtClean="0">
                <a:latin typeface="Arial" pitchFamily="34" charset="0"/>
                <a:cs typeface="Arial" pitchFamily="34" charset="0"/>
              </a:rPr>
              <a:t>Toplantının zamanlanmasına uyulması</a:t>
            </a:r>
          </a:p>
          <a:p>
            <a:pPr lvl="0">
              <a:lnSpc>
                <a:spcPct val="150000"/>
              </a:lnSpc>
            </a:pPr>
            <a:r>
              <a:rPr lang="tr-TR" sz="1600" b="1" dirty="0" smtClean="0">
                <a:latin typeface="Arial" pitchFamily="34" charset="0"/>
                <a:cs typeface="Arial" pitchFamily="34" charset="0"/>
              </a:rPr>
              <a:t>Ana temaya kimlerin katkıda bulunması gerektiği</a:t>
            </a:r>
          </a:p>
          <a:p>
            <a:pPr lvl="0">
              <a:lnSpc>
                <a:spcPct val="150000"/>
              </a:lnSpc>
            </a:pPr>
            <a:r>
              <a:rPr lang="tr-TR" sz="1600" b="1" dirty="0" smtClean="0">
                <a:latin typeface="Arial" pitchFamily="34" charset="0"/>
                <a:cs typeface="Arial" pitchFamily="34" charset="0"/>
              </a:rPr>
              <a:t>Kararların hangi yöntemle alınacağı</a:t>
            </a:r>
          </a:p>
          <a:p>
            <a:pPr lvl="0">
              <a:lnSpc>
                <a:spcPct val="150000"/>
              </a:lnSpc>
            </a:pPr>
            <a:r>
              <a:rPr lang="tr-TR" sz="1600" b="1" dirty="0" smtClean="0">
                <a:latin typeface="Arial" pitchFamily="34" charset="0"/>
                <a:cs typeface="Arial" pitchFamily="34" charset="0"/>
              </a:rPr>
              <a:t>Her sorunun çözümüne ve kararın alınmasına ne kadar zaman ayrılması gerektiği</a:t>
            </a:r>
          </a:p>
          <a:p>
            <a:pPr lvl="0">
              <a:lnSpc>
                <a:spcPct val="150000"/>
              </a:lnSpc>
            </a:pPr>
            <a:r>
              <a:rPr lang="tr-TR" sz="1600" b="1" dirty="0" smtClean="0">
                <a:latin typeface="Arial" pitchFamily="34" charset="0"/>
                <a:cs typeface="Arial" pitchFamily="34" charset="0"/>
              </a:rPr>
              <a:t>Tartışmaya toplantı üyelerinin hepsinin katılması </a:t>
            </a:r>
          </a:p>
          <a:p>
            <a:pPr lvl="0">
              <a:lnSpc>
                <a:spcPct val="150000"/>
              </a:lnSpc>
            </a:pPr>
            <a:r>
              <a:rPr lang="tr-TR" sz="1600" b="1" dirty="0" smtClean="0">
                <a:latin typeface="Arial" pitchFamily="34" charset="0"/>
                <a:cs typeface="Arial" pitchFamily="34" charset="0"/>
              </a:rPr>
              <a:t>Herkesin birbirini dinlemesi ve insanların birbirlerinin sözünü kesmemesi</a:t>
            </a:r>
          </a:p>
          <a:p>
            <a:pPr>
              <a:buNone/>
            </a:pP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99392"/>
            <a:ext cx="9142413" cy="6856413"/>
          </a:xfrm>
          <a:prstGeom prst="rect">
            <a:avLst/>
          </a:prstGeom>
          <a:noFill/>
        </p:spPr>
      </p:pic>
      <p:sp>
        <p:nvSpPr>
          <p:cNvPr id="2" name="1 Başlık"/>
          <p:cNvSpPr>
            <a:spLocks noGrp="1"/>
          </p:cNvSpPr>
          <p:nvPr>
            <p:ph type="title"/>
          </p:nvPr>
        </p:nvSpPr>
        <p:spPr>
          <a:xfrm>
            <a:off x="395536" y="692696"/>
            <a:ext cx="8229600" cy="1143000"/>
          </a:xfrm>
        </p:spPr>
        <p:txBody>
          <a:bodyPr>
            <a:normAutofit/>
          </a:bodyPr>
          <a:lstStyle/>
          <a:p>
            <a:r>
              <a:rPr lang="tr-TR" sz="2200" b="1" u="sng" dirty="0" smtClean="0">
                <a:effectLst>
                  <a:outerShdw blurRad="38100" dist="38100" dir="2700000" algn="tl">
                    <a:srgbClr val="000000">
                      <a:alpha val="43137"/>
                    </a:srgbClr>
                  </a:outerShdw>
                </a:effectLst>
                <a:latin typeface="Arial" pitchFamily="34" charset="0"/>
                <a:cs typeface="Arial" pitchFamily="34" charset="0"/>
              </a:rPr>
              <a:t>TOPLANTIYI YÖNETMEK</a:t>
            </a:r>
            <a:r>
              <a:rPr lang="tr-TR" dirty="0" smtClean="0"/>
              <a:t/>
            </a:r>
            <a:br>
              <a:rPr lang="tr-TR" dirty="0" smtClean="0"/>
            </a:br>
            <a:endParaRPr lang="tr-TR" dirty="0"/>
          </a:p>
        </p:txBody>
      </p:sp>
      <p:sp>
        <p:nvSpPr>
          <p:cNvPr id="3" name="2 İçerik Yer Tutucusu"/>
          <p:cNvSpPr>
            <a:spLocks noGrp="1"/>
          </p:cNvSpPr>
          <p:nvPr>
            <p:ph idx="1"/>
          </p:nvPr>
        </p:nvSpPr>
        <p:spPr>
          <a:xfrm>
            <a:off x="467544" y="1268760"/>
            <a:ext cx="8229600" cy="4525963"/>
          </a:xfrm>
        </p:spPr>
        <p:txBody>
          <a:bodyPr>
            <a:noAutofit/>
          </a:bodyPr>
          <a:lstStyle/>
          <a:p>
            <a:pPr algn="just">
              <a:lnSpc>
                <a:spcPct val="170000"/>
              </a:lnSpc>
              <a:buNone/>
            </a:pPr>
            <a:endParaRPr lang="tr-TR" sz="1600" b="1" dirty="0" smtClean="0">
              <a:latin typeface="Arial" pitchFamily="34" charset="0"/>
              <a:cs typeface="Arial" pitchFamily="34" charset="0"/>
            </a:endParaRPr>
          </a:p>
          <a:p>
            <a:pPr algn="just">
              <a:lnSpc>
                <a:spcPct val="170000"/>
              </a:lnSpc>
              <a:buNone/>
            </a:pPr>
            <a:r>
              <a:rPr lang="tr-TR" sz="1600" b="1" u="sng" dirty="0" smtClean="0">
                <a:latin typeface="Arial" pitchFamily="34" charset="0"/>
                <a:cs typeface="Arial" pitchFamily="34" charset="0"/>
              </a:rPr>
              <a:t>Gündeme bağlı kalmak</a:t>
            </a:r>
            <a:r>
              <a:rPr lang="tr-TR" sz="1600" b="1" dirty="0" smtClean="0">
                <a:latin typeface="Arial" pitchFamily="34" charset="0"/>
                <a:cs typeface="Arial" pitchFamily="34" charset="0"/>
              </a:rPr>
              <a:t>,hazırlık aşamasının temelidir ve toplantının başarılı geçmesini sağlamaktır. Toplantıya kısa meselelerle ve alınabilecek basit kararlarla başlamak en doğru yoldur. Bu durum ilerdeki zor konulara geçişi kolaylaştıracaktır.</a:t>
            </a:r>
          </a:p>
          <a:p>
            <a:pPr algn="just">
              <a:lnSpc>
                <a:spcPct val="170000"/>
              </a:lnSpc>
              <a:buNone/>
            </a:pPr>
            <a:r>
              <a:rPr lang="tr-TR" sz="1600" b="1" u="sng" dirty="0" smtClean="0">
                <a:latin typeface="Arial" pitchFamily="34" charset="0"/>
                <a:cs typeface="Arial" pitchFamily="34" charset="0"/>
              </a:rPr>
              <a:t>Bütün görüşlerin dile getirildiğinden emin olmak</a:t>
            </a:r>
            <a:r>
              <a:rPr lang="tr-TR" sz="1600" b="1" dirty="0" smtClean="0">
                <a:latin typeface="Arial" pitchFamily="34" charset="0"/>
                <a:cs typeface="Arial" pitchFamily="34" charset="0"/>
              </a:rPr>
              <a:t>,geribildirim alabilmek için birkaç püf noktası uygulanırsa bütün katılımcılarla iletişim sağlanmış olacaktır. ”Unutulan bir şey var mı?”sorusu,sessiz kalanlara verilen konuşma imkanı toplantıyı daha etkin kılacaktır.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2" name="1 Başlık"/>
          <p:cNvSpPr>
            <a:spLocks noGrp="1"/>
          </p:cNvSpPr>
          <p:nvPr>
            <p:ph type="title"/>
          </p:nvPr>
        </p:nvSpPr>
        <p:spPr>
          <a:xfrm>
            <a:off x="-2052736" y="548680"/>
            <a:ext cx="8229600" cy="1143000"/>
          </a:xfrm>
        </p:spPr>
        <p:txBody>
          <a:bodyPr>
            <a:normAutofit/>
          </a:bodyPr>
          <a:lstStyle/>
          <a:p>
            <a:r>
              <a:rPr lang="tr-TR" sz="2200" b="1" u="sng" dirty="0" smtClean="0">
                <a:effectLst>
                  <a:outerShdw blurRad="38100" dist="38100" dir="2700000" algn="tl">
                    <a:srgbClr val="000000">
                      <a:alpha val="43137"/>
                    </a:srgbClr>
                  </a:outerShdw>
                </a:effectLst>
                <a:latin typeface="Arial" pitchFamily="34" charset="0"/>
                <a:cs typeface="Arial" pitchFamily="34" charset="0"/>
              </a:rPr>
              <a:t>Toplantıyı Yönetmek</a:t>
            </a:r>
            <a:endParaRPr lang="tr-TR" sz="2200" dirty="0">
              <a:latin typeface="Arial" pitchFamily="34" charset="0"/>
              <a:cs typeface="Arial" pitchFamily="34" charset="0"/>
            </a:endParaRPr>
          </a:p>
        </p:txBody>
      </p:sp>
      <p:sp>
        <p:nvSpPr>
          <p:cNvPr id="3" name="2 İçerik Yer Tutucusu"/>
          <p:cNvSpPr>
            <a:spLocks noGrp="1"/>
          </p:cNvSpPr>
          <p:nvPr>
            <p:ph idx="1"/>
          </p:nvPr>
        </p:nvSpPr>
        <p:spPr>
          <a:xfrm>
            <a:off x="467544" y="1844824"/>
            <a:ext cx="8229600" cy="4525963"/>
          </a:xfrm>
        </p:spPr>
        <p:txBody>
          <a:bodyPr>
            <a:normAutofit/>
          </a:bodyPr>
          <a:lstStyle/>
          <a:p>
            <a:pPr algn="just">
              <a:lnSpc>
                <a:spcPct val="150000"/>
              </a:lnSpc>
              <a:buNone/>
            </a:pPr>
            <a:r>
              <a:rPr lang="tr-TR" sz="1600" b="1" u="sng" dirty="0" smtClean="0">
                <a:latin typeface="Arial" pitchFamily="34" charset="0"/>
                <a:cs typeface="Arial" pitchFamily="34" charset="0"/>
              </a:rPr>
              <a:t>Toplantının ana konusundan sapmasına izin vermemek</a:t>
            </a:r>
            <a:r>
              <a:rPr lang="tr-TR" sz="1600" b="1" dirty="0" smtClean="0">
                <a:latin typeface="Arial" pitchFamily="34" charset="0"/>
                <a:cs typeface="Arial" pitchFamily="34" charset="0"/>
              </a:rPr>
              <a:t>,gündemdeki konulara odaklanmak ve gidiş yolunu sürekli denetlemek grubu ana konudan uzaklaştırmayacaktır.</a:t>
            </a:r>
          </a:p>
          <a:p>
            <a:pPr algn="just">
              <a:lnSpc>
                <a:spcPct val="150000"/>
              </a:lnSpc>
              <a:buNone/>
            </a:pPr>
            <a:r>
              <a:rPr lang="tr-TR" sz="1600" b="1" u="sng" dirty="0" smtClean="0">
                <a:latin typeface="Arial" pitchFamily="34" charset="0"/>
                <a:cs typeface="Arial" pitchFamily="34" charset="0"/>
              </a:rPr>
              <a:t>Liderlik konumunun farkında olmak</a:t>
            </a:r>
            <a:r>
              <a:rPr lang="tr-TR" sz="1600" b="1" dirty="0" smtClean="0">
                <a:latin typeface="Arial" pitchFamily="34" charset="0"/>
                <a:cs typeface="Arial" pitchFamily="34" charset="0"/>
              </a:rPr>
              <a:t>,bu konumdayken kişinin ne denli katıldığı,sessiz kalanlara verilmesi gerektiği,yapıcı ve teşvik edici olunması,insanları överek mutlu edebilmeyi sağlamalıdır.</a:t>
            </a:r>
          </a:p>
          <a:p>
            <a:pPr>
              <a:buNone/>
            </a:pP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692696"/>
            <a:ext cx="8229600" cy="1143000"/>
          </a:xfrm>
        </p:spPr>
        <p:txBody>
          <a:bodyPr>
            <a:normAutofit/>
          </a:bodyPr>
          <a:lstStyle/>
          <a:p>
            <a:r>
              <a:rPr lang="tr-TR" sz="2200" b="1" u="sng" dirty="0" smtClean="0">
                <a:effectLst>
                  <a:outerShdw blurRad="38100" dist="38100" dir="2700000" algn="tl">
                    <a:srgbClr val="000000">
                      <a:alpha val="43137"/>
                    </a:srgbClr>
                  </a:outerShdw>
                </a:effectLst>
                <a:latin typeface="Arial" pitchFamily="34" charset="0"/>
                <a:cs typeface="Arial" pitchFamily="34" charset="0"/>
              </a:rPr>
              <a:t>TOPLANTIYI SONLANDIRMA</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lnSpc>
                <a:spcPct val="150000"/>
              </a:lnSpc>
              <a:buNone/>
            </a:pPr>
            <a:r>
              <a:rPr lang="tr-TR" sz="1600" b="1" dirty="0" smtClean="0">
                <a:latin typeface="Arial" pitchFamily="34" charset="0"/>
                <a:cs typeface="Arial" pitchFamily="34" charset="0"/>
              </a:rPr>
              <a:t>     Toplantıyı özetleyerek, kilit noktaları,kararları ve hangi görevi kimin üstlendiğini tekrarladıktan sonra toplantının önemli noktalarını kayda geçirerek tamamlamak,toplantıyı başarıyla sonlandıracaktır.</a:t>
            </a:r>
          </a:p>
          <a:p>
            <a:pPr algn="just">
              <a:lnSpc>
                <a:spcPct val="150000"/>
              </a:lnSpc>
              <a:buNone/>
            </a:pPr>
            <a:endParaRPr lang="tr-TR" sz="1600" b="1" dirty="0" smtClean="0">
              <a:latin typeface="Arial" pitchFamily="34" charset="0"/>
              <a:cs typeface="Arial" pitchFamily="34" charset="0"/>
            </a:endParaRPr>
          </a:p>
          <a:p>
            <a:pPr algn="ctr">
              <a:lnSpc>
                <a:spcPct val="150000"/>
              </a:lnSpc>
              <a:buNone/>
            </a:pPr>
            <a:r>
              <a:rPr lang="tr-TR" sz="1600" b="1" u="sng" dirty="0" smtClean="0">
                <a:effectLst>
                  <a:outerShdw blurRad="38100" dist="38100" dir="2700000" algn="tl">
                    <a:srgbClr val="000000">
                      <a:alpha val="43137"/>
                    </a:srgbClr>
                  </a:outerShdw>
                </a:effectLst>
                <a:latin typeface="Arial" pitchFamily="34" charset="0"/>
                <a:cs typeface="Arial" pitchFamily="34" charset="0"/>
              </a:rPr>
              <a:t>   Bütün grup toplantıları 3 aşamadan geçer;</a:t>
            </a:r>
          </a:p>
          <a:p>
            <a:pPr algn="just">
              <a:lnSpc>
                <a:spcPct val="150000"/>
              </a:lnSpc>
              <a:buNone/>
            </a:pPr>
            <a:endParaRPr lang="tr-TR" sz="1600" b="1" u="sng" dirty="0" smtClean="0">
              <a:effectLst>
                <a:outerShdw blurRad="38100" dist="38100" dir="2700000" algn="tl">
                  <a:srgbClr val="000000">
                    <a:alpha val="43137"/>
                  </a:srgbClr>
                </a:outerShdw>
              </a:effectLst>
              <a:latin typeface="Arial" pitchFamily="34" charset="0"/>
              <a:cs typeface="Arial" pitchFamily="34" charset="0"/>
            </a:endParaRPr>
          </a:p>
          <a:p>
            <a:pPr lvl="0" algn="ctr">
              <a:lnSpc>
                <a:spcPct val="150000"/>
              </a:lnSpc>
              <a:buFont typeface="+mj-lt"/>
              <a:buAutoNum type="arabicPeriod"/>
            </a:pPr>
            <a:r>
              <a:rPr lang="tr-TR" sz="1600" b="1" dirty="0" smtClean="0">
                <a:latin typeface="Arial" pitchFamily="34" charset="0"/>
                <a:cs typeface="Arial" pitchFamily="34" charset="0"/>
              </a:rPr>
              <a:t>Açılış</a:t>
            </a:r>
          </a:p>
          <a:p>
            <a:pPr lvl="0" algn="ctr">
              <a:lnSpc>
                <a:spcPct val="150000"/>
              </a:lnSpc>
              <a:buFont typeface="+mj-lt"/>
              <a:buAutoNum type="arabicPeriod"/>
            </a:pPr>
            <a:r>
              <a:rPr lang="tr-TR" sz="1600" b="1" dirty="0" smtClean="0">
                <a:latin typeface="Arial" pitchFamily="34" charset="0"/>
                <a:cs typeface="Arial" pitchFamily="34" charset="0"/>
              </a:rPr>
              <a:t>Görevlerin yerine getirildiği çalışma evresi</a:t>
            </a:r>
          </a:p>
          <a:p>
            <a:pPr lvl="0" algn="ctr">
              <a:lnSpc>
                <a:spcPct val="150000"/>
              </a:lnSpc>
              <a:buFont typeface="+mj-lt"/>
              <a:buAutoNum type="arabicPeriod"/>
            </a:pPr>
            <a:r>
              <a:rPr lang="tr-TR" sz="1600" b="1" dirty="0" smtClean="0">
                <a:latin typeface="Arial" pitchFamily="34" charset="0"/>
                <a:cs typeface="Arial" pitchFamily="34" charset="0"/>
              </a:rPr>
              <a:t>Toplantıda ele alınan meselelerin alındığı ve atılması gereken adımların belirlendiği kapanış evresi</a:t>
            </a:r>
          </a:p>
          <a:p>
            <a:pPr algn="just">
              <a:lnSpc>
                <a:spcPct val="150000"/>
              </a:lnSpc>
              <a:buNone/>
            </a:pPr>
            <a:endParaRPr lang="tr-TR" sz="1600"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50000"/>
              </a:lnSpc>
              <a:buNone/>
            </a:pPr>
            <a:endParaRPr lang="tr-TR" sz="1600" b="1" dirty="0" smtClean="0">
              <a:latin typeface="Arial" pitchFamily="34" charset="0"/>
              <a:cs typeface="Arial" pitchFamily="34" charset="0"/>
            </a:endParaRPr>
          </a:p>
          <a:p>
            <a:pPr>
              <a:buNone/>
            </a:pP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3" name="Picture 3" descr="C:\Users\cüneyt\Desktop\ceyda çalışmalar\Resim2.jpg"/>
          <p:cNvPicPr>
            <a:picLocks noChangeAspect="1" noChangeArrowheads="1"/>
          </p:cNvPicPr>
          <p:nvPr/>
        </p:nvPicPr>
        <p:blipFill>
          <a:blip r:embed="rId2" cstate="print"/>
          <a:srcRect/>
          <a:stretch>
            <a:fillRect/>
          </a:stretch>
        </p:blipFill>
        <p:spPr bwMode="auto">
          <a:xfrm>
            <a:off x="0" y="0"/>
            <a:ext cx="9163050" cy="6877050"/>
          </a:xfrm>
          <a:prstGeom prst="rect">
            <a:avLst/>
          </a:prstGeom>
          <a:noFill/>
        </p:spPr>
      </p:pic>
      <p:sp>
        <p:nvSpPr>
          <p:cNvPr id="2" name="1 Başlık"/>
          <p:cNvSpPr>
            <a:spLocks noGrp="1"/>
          </p:cNvSpPr>
          <p:nvPr>
            <p:ph type="title"/>
          </p:nvPr>
        </p:nvSpPr>
        <p:spPr>
          <a:xfrm>
            <a:off x="395536" y="2492896"/>
            <a:ext cx="8229600" cy="1143000"/>
          </a:xfrm>
        </p:spPr>
        <p:txBody>
          <a:bodyPr>
            <a:noAutofit/>
          </a:bodyPr>
          <a:lstStyle/>
          <a:p>
            <a:r>
              <a:rPr lang="tr-TR" sz="4000" b="1" dirty="0" smtClean="0">
                <a:effectLst>
                  <a:outerShdw blurRad="38100" dist="38100" dir="2700000" algn="tl">
                    <a:srgbClr val="000000">
                      <a:alpha val="43137"/>
                    </a:srgbClr>
                  </a:outerShdw>
                </a:effectLst>
                <a:latin typeface="Arial" pitchFamily="34" charset="0"/>
                <a:cs typeface="Arial" pitchFamily="34" charset="0"/>
              </a:rPr>
              <a:t>TOPLANTI SONRASI TAKİP</a:t>
            </a:r>
            <a:r>
              <a:rPr lang="tr-TR" sz="4000" dirty="0" smtClean="0">
                <a:effectLst>
                  <a:outerShdw blurRad="38100" dist="38100" dir="2700000" algn="tl">
                    <a:srgbClr val="000000">
                      <a:alpha val="43137"/>
                    </a:srgbClr>
                  </a:outerShdw>
                </a:effectLst>
                <a:latin typeface="Arial" pitchFamily="34" charset="0"/>
                <a:cs typeface="Arial" pitchFamily="34" charset="0"/>
              </a:rPr>
              <a:t/>
            </a:r>
            <a:br>
              <a:rPr lang="tr-TR" sz="4000" dirty="0" smtClean="0">
                <a:effectLst>
                  <a:outerShdw blurRad="38100" dist="38100" dir="2700000" algn="tl">
                    <a:srgbClr val="000000">
                      <a:alpha val="43137"/>
                    </a:srgbClr>
                  </a:outerShdw>
                </a:effectLst>
                <a:latin typeface="Arial" pitchFamily="34" charset="0"/>
                <a:cs typeface="Arial" pitchFamily="34" charset="0"/>
              </a:rPr>
            </a:br>
            <a:endParaRPr lang="tr-TR" sz="4000"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2" name="1 Başlık"/>
          <p:cNvSpPr>
            <a:spLocks noGrp="1"/>
          </p:cNvSpPr>
          <p:nvPr>
            <p:ph type="title"/>
          </p:nvPr>
        </p:nvSpPr>
        <p:spPr>
          <a:xfrm>
            <a:off x="467544" y="836712"/>
            <a:ext cx="8229600" cy="1143000"/>
          </a:xfrm>
        </p:spPr>
        <p:txBody>
          <a:bodyPr>
            <a:normAutofit fontScale="90000"/>
          </a:bodyPr>
          <a:lstStyle/>
          <a:p>
            <a:r>
              <a:rPr lang="tr-TR" sz="2200" b="1" u="sng" dirty="0" smtClean="0">
                <a:effectLst>
                  <a:outerShdw blurRad="38100" dist="38100" dir="2700000" algn="tl">
                    <a:srgbClr val="000000">
                      <a:alpha val="43137"/>
                    </a:srgbClr>
                  </a:outerShdw>
                </a:effectLst>
                <a:latin typeface="Arial" pitchFamily="34" charset="0"/>
                <a:cs typeface="Arial" pitchFamily="34" charset="0"/>
              </a:rPr>
              <a:t>TOPLANTI SONRASI BAŞARININ GÜVENCE ALTINDA OLMASI</a:t>
            </a:r>
            <a:r>
              <a:rPr lang="tr-TR" b="1" dirty="0" smtClean="0"/>
              <a:t/>
            </a:r>
            <a:br>
              <a:rPr lang="tr-TR" b="1" dirty="0" smtClean="0"/>
            </a:br>
            <a:endParaRPr lang="tr-TR" dirty="0"/>
          </a:p>
        </p:txBody>
      </p:sp>
      <p:sp>
        <p:nvSpPr>
          <p:cNvPr id="3" name="2 İçerik Yer Tutucusu"/>
          <p:cNvSpPr>
            <a:spLocks noGrp="1"/>
          </p:cNvSpPr>
          <p:nvPr>
            <p:ph idx="1"/>
          </p:nvPr>
        </p:nvSpPr>
        <p:spPr>
          <a:xfrm>
            <a:off x="467544" y="2060848"/>
            <a:ext cx="8229600" cy="4525963"/>
          </a:xfrm>
        </p:spPr>
        <p:txBody>
          <a:bodyPr>
            <a:normAutofit/>
          </a:bodyPr>
          <a:lstStyle/>
          <a:p>
            <a:pPr algn="just">
              <a:lnSpc>
                <a:spcPct val="150000"/>
              </a:lnSpc>
              <a:buNone/>
            </a:pPr>
            <a:r>
              <a:rPr lang="tr-TR" sz="1600" b="1" dirty="0" smtClean="0">
                <a:latin typeface="Arial" pitchFamily="34" charset="0"/>
                <a:cs typeface="Arial" pitchFamily="34" charset="0"/>
              </a:rPr>
              <a:t>      Toplantı sonrasında olacakları etkileyebilmenin yollardı vardır. </a:t>
            </a:r>
            <a:r>
              <a:rPr lang="tr-TR" sz="1600" b="1" u="sng" dirty="0" smtClean="0">
                <a:latin typeface="Arial" pitchFamily="34" charset="0"/>
                <a:cs typeface="Arial" pitchFamily="34" charset="0"/>
              </a:rPr>
              <a:t>Birincisi</a:t>
            </a:r>
            <a:r>
              <a:rPr lang="tr-TR" sz="1600" b="1" dirty="0" smtClean="0">
                <a:latin typeface="Arial" pitchFamily="34" charset="0"/>
                <a:cs typeface="Arial" pitchFamily="34" charset="0"/>
              </a:rPr>
              <a:t> tüm katılımcılara hem toplantıyı hem de atılacak adımları özetleyen e-posta iletisi,</a:t>
            </a:r>
            <a:r>
              <a:rPr lang="tr-TR" sz="1600" b="1" u="sng" dirty="0" smtClean="0">
                <a:latin typeface="Arial" pitchFamily="34" charset="0"/>
                <a:cs typeface="Arial" pitchFamily="34" charset="0"/>
              </a:rPr>
              <a:t> ikincisi </a:t>
            </a:r>
            <a:r>
              <a:rPr lang="tr-TR" sz="1600" b="1" dirty="0" smtClean="0">
                <a:latin typeface="Arial" pitchFamily="34" charset="0"/>
                <a:cs typeface="Arial" pitchFamily="34" charset="0"/>
              </a:rPr>
              <a:t>ise toplantıdan hoşnut olmayan katılımcıların görüşlerini almak için ayrılacak zamandır.Ancak </a:t>
            </a:r>
            <a:r>
              <a:rPr lang="tr-TR" sz="1600" b="1" u="sng" dirty="0" smtClean="0">
                <a:latin typeface="Arial" pitchFamily="34" charset="0"/>
                <a:cs typeface="Arial" pitchFamily="34" charset="0"/>
              </a:rPr>
              <a:t>en önemli nokta </a:t>
            </a:r>
            <a:r>
              <a:rPr lang="tr-TR" sz="1600" b="1" dirty="0" smtClean="0">
                <a:latin typeface="Arial" pitchFamily="34" charset="0"/>
                <a:cs typeface="Arial" pitchFamily="34" charset="0"/>
              </a:rPr>
              <a:t>ise harekete geçip,işlerin unutulup yavaşlamasını engellemektir.</a:t>
            </a:r>
          </a:p>
          <a:p>
            <a:pPr algn="just">
              <a:lnSpc>
                <a:spcPct val="150000"/>
              </a:lnSpc>
              <a:buNone/>
            </a:pPr>
            <a:endParaRPr lang="tr-TR" sz="2000" dirty="0">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620688"/>
            <a:ext cx="8229600" cy="1143000"/>
          </a:xfrm>
        </p:spPr>
        <p:txBody>
          <a:bodyPr>
            <a:normAutofit/>
          </a:bodyPr>
          <a:lstStyle/>
          <a:p>
            <a:r>
              <a:rPr lang="tr-TR" sz="2200" b="1" u="sng" dirty="0" smtClean="0">
                <a:effectLst>
                  <a:outerShdw blurRad="38100" dist="38100" dir="2700000" algn="tl">
                    <a:srgbClr val="000000">
                      <a:alpha val="43137"/>
                    </a:srgbClr>
                  </a:outerShdw>
                </a:effectLst>
                <a:latin typeface="Arial" pitchFamily="34" charset="0"/>
                <a:cs typeface="Arial" pitchFamily="34" charset="0"/>
              </a:rPr>
              <a:t>İLETİŞİM VE EYLEM PLANI GELİŞTİRMEK</a:t>
            </a:r>
            <a:r>
              <a:rPr lang="tr-TR" dirty="0" smtClean="0"/>
              <a:t/>
            </a:r>
            <a:br>
              <a:rPr lang="tr-TR" dirty="0" smtClean="0"/>
            </a:br>
            <a:endParaRPr lang="tr-TR" dirty="0"/>
          </a:p>
        </p:txBody>
      </p:sp>
      <p:sp>
        <p:nvSpPr>
          <p:cNvPr id="3" name="2 İçerik Yer Tutucusu"/>
          <p:cNvSpPr>
            <a:spLocks noGrp="1"/>
          </p:cNvSpPr>
          <p:nvPr>
            <p:ph idx="1"/>
          </p:nvPr>
        </p:nvSpPr>
        <p:spPr/>
        <p:txBody>
          <a:bodyPr/>
          <a:lstStyle/>
          <a:p>
            <a:pPr algn="just">
              <a:lnSpc>
                <a:spcPct val="150000"/>
              </a:lnSpc>
              <a:buNone/>
            </a:pPr>
            <a:r>
              <a:rPr lang="tr-TR" sz="1600" b="1" dirty="0" smtClean="0">
                <a:latin typeface="Arial" pitchFamily="34" charset="0"/>
                <a:cs typeface="Arial" pitchFamily="34" charset="0"/>
              </a:rPr>
              <a:t>     İletişim ve eylem planı yapmak toplantıyı kapattığı gibi aynı zamanda başarı duygusunu da tattıracaktır.Aynı zamanda herkese aynı bilginin gitmesini sağlayacaktır.Bir </a:t>
            </a:r>
            <a:r>
              <a:rPr lang="tr-TR" sz="1600" b="1" u="sng" dirty="0" smtClean="0">
                <a:latin typeface="Arial" pitchFamily="34" charset="0"/>
                <a:cs typeface="Arial" pitchFamily="34" charset="0"/>
              </a:rPr>
              <a:t>iletişim ve eylem planının üç temel unsuru </a:t>
            </a:r>
            <a:r>
              <a:rPr lang="tr-TR" sz="1600" b="1" dirty="0" smtClean="0">
                <a:latin typeface="Arial" pitchFamily="34" charset="0"/>
                <a:cs typeface="Arial" pitchFamily="34" charset="0"/>
              </a:rPr>
              <a:t>vardır.</a:t>
            </a:r>
          </a:p>
          <a:p>
            <a:pPr algn="just">
              <a:lnSpc>
                <a:spcPct val="150000"/>
              </a:lnSpc>
              <a:buNone/>
            </a:pPr>
            <a:endParaRPr lang="tr-TR" sz="1600" b="1" dirty="0" smtClean="0">
              <a:latin typeface="Arial" pitchFamily="34" charset="0"/>
              <a:cs typeface="Arial" pitchFamily="34" charset="0"/>
            </a:endParaRPr>
          </a:p>
          <a:p>
            <a:pPr lvl="0">
              <a:lnSpc>
                <a:spcPct val="150000"/>
              </a:lnSpc>
            </a:pPr>
            <a:r>
              <a:rPr lang="tr-TR" sz="1600" b="1" u="sng" dirty="0" smtClean="0">
                <a:latin typeface="Arial" pitchFamily="34" charset="0"/>
                <a:cs typeface="Arial" pitchFamily="34" charset="0"/>
              </a:rPr>
              <a:t>Ne</a:t>
            </a:r>
            <a:r>
              <a:rPr lang="tr-TR" sz="1600" b="1" dirty="0" smtClean="0">
                <a:latin typeface="Arial" pitchFamily="34" charset="0"/>
                <a:cs typeface="Arial" pitchFamily="34" charset="0"/>
              </a:rPr>
              <a:t>        Toplantıdan ne karar ve sonuçlar çıktı ve toplantı sonrasında yapılması gerekilen görevler nelerdir?</a:t>
            </a:r>
          </a:p>
          <a:p>
            <a:pPr lvl="0">
              <a:lnSpc>
                <a:spcPct val="150000"/>
              </a:lnSpc>
            </a:pPr>
            <a:r>
              <a:rPr lang="tr-TR" sz="1600" b="1" u="sng" dirty="0" smtClean="0">
                <a:latin typeface="Arial" pitchFamily="34" charset="0"/>
                <a:cs typeface="Arial" pitchFamily="34" charset="0"/>
              </a:rPr>
              <a:t>Kim</a:t>
            </a:r>
            <a:r>
              <a:rPr lang="tr-TR" sz="1600" b="1" dirty="0" smtClean="0">
                <a:latin typeface="Arial" pitchFamily="34" charset="0"/>
                <a:cs typeface="Arial" pitchFamily="34" charset="0"/>
              </a:rPr>
              <a:t>        Bu görevlerden kim sorumlu?</a:t>
            </a:r>
          </a:p>
          <a:p>
            <a:pPr lvl="0">
              <a:lnSpc>
                <a:spcPct val="150000"/>
              </a:lnSpc>
            </a:pPr>
            <a:r>
              <a:rPr lang="tr-TR" sz="1600" b="1" u="sng" dirty="0" smtClean="0">
                <a:latin typeface="Arial" pitchFamily="34" charset="0"/>
                <a:cs typeface="Arial" pitchFamily="34" charset="0"/>
              </a:rPr>
              <a:t>Ne zaman</a:t>
            </a:r>
            <a:r>
              <a:rPr lang="tr-TR" sz="1600" b="1" dirty="0" smtClean="0">
                <a:latin typeface="Arial" pitchFamily="34" charset="0"/>
                <a:cs typeface="Arial" pitchFamily="34" charset="0"/>
              </a:rPr>
              <a:t>        Görevler ne zaman tamamlanacak?</a:t>
            </a:r>
          </a:p>
          <a:p>
            <a:pPr algn="just">
              <a:lnSpc>
                <a:spcPct val="150000"/>
              </a:lnSpc>
              <a:buNone/>
            </a:pPr>
            <a:endParaRPr lang="tr-TR" sz="1600" b="1" dirty="0" smtClean="0">
              <a:latin typeface="Arial" pitchFamily="34" charset="0"/>
              <a:cs typeface="Arial" pitchFamily="34" charset="0"/>
            </a:endParaRPr>
          </a:p>
          <a:p>
            <a:pPr>
              <a:buNone/>
            </a:pPr>
            <a:endParaRPr lang="tr-TR" dirty="0"/>
          </a:p>
        </p:txBody>
      </p:sp>
      <p:sp>
        <p:nvSpPr>
          <p:cNvPr id="5" name="4 Sağ Ok"/>
          <p:cNvSpPr/>
          <p:nvPr/>
        </p:nvSpPr>
        <p:spPr>
          <a:xfrm>
            <a:off x="1259632" y="3356992"/>
            <a:ext cx="288032" cy="7200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ağ Ok"/>
          <p:cNvSpPr/>
          <p:nvPr/>
        </p:nvSpPr>
        <p:spPr>
          <a:xfrm>
            <a:off x="1331640" y="4149080"/>
            <a:ext cx="288032" cy="7200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ağ Ok"/>
          <p:cNvSpPr/>
          <p:nvPr/>
        </p:nvSpPr>
        <p:spPr>
          <a:xfrm>
            <a:off x="1907704" y="4581128"/>
            <a:ext cx="288032" cy="72008"/>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İletişim Ve Eylem Planında Neler Yer Alır?</a:t>
            </a:r>
            <a:endParaRPr lang="tr-TR" sz="2000"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a:bodyPr>
          <a:lstStyle/>
          <a:p>
            <a:pPr lvl="0">
              <a:lnSpc>
                <a:spcPct val="150000"/>
              </a:lnSpc>
            </a:pPr>
            <a:endParaRPr lang="tr-TR" sz="1600" b="1" dirty="0" smtClean="0">
              <a:latin typeface="Arial" pitchFamily="34" charset="0"/>
              <a:cs typeface="Arial" pitchFamily="34" charset="0"/>
            </a:endParaRPr>
          </a:p>
          <a:p>
            <a:pPr lvl="0">
              <a:lnSpc>
                <a:spcPct val="150000"/>
              </a:lnSpc>
            </a:pPr>
            <a:r>
              <a:rPr lang="tr-TR" sz="1600" b="1" dirty="0" smtClean="0">
                <a:latin typeface="Arial" pitchFamily="34" charset="0"/>
                <a:cs typeface="Arial" pitchFamily="34" charset="0"/>
              </a:rPr>
              <a:t>Katılanlar</a:t>
            </a:r>
            <a:endParaRPr lang="tr-TR" sz="1600" dirty="0" smtClean="0"/>
          </a:p>
          <a:p>
            <a:pPr lvl="0">
              <a:lnSpc>
                <a:spcPct val="150000"/>
              </a:lnSpc>
            </a:pPr>
            <a:r>
              <a:rPr lang="tr-TR" sz="1600" b="1" dirty="0" smtClean="0">
                <a:latin typeface="Arial" pitchFamily="34" charset="0"/>
                <a:cs typeface="Arial" pitchFamily="34" charset="0"/>
              </a:rPr>
              <a:t>Toplantının Hedefleri</a:t>
            </a:r>
          </a:p>
          <a:p>
            <a:pPr lvl="0">
              <a:lnSpc>
                <a:spcPct val="150000"/>
              </a:lnSpc>
            </a:pPr>
            <a:r>
              <a:rPr lang="tr-TR" sz="1600" b="1" dirty="0" smtClean="0">
                <a:latin typeface="Arial" pitchFamily="34" charset="0"/>
                <a:cs typeface="Arial" pitchFamily="34" charset="0"/>
              </a:rPr>
              <a:t>Görüşülen kilit konular</a:t>
            </a:r>
          </a:p>
          <a:p>
            <a:pPr lvl="0">
              <a:lnSpc>
                <a:spcPct val="150000"/>
              </a:lnSpc>
            </a:pPr>
            <a:r>
              <a:rPr lang="tr-TR" sz="1600" b="1" dirty="0" smtClean="0">
                <a:latin typeface="Arial" pitchFamily="34" charset="0"/>
                <a:cs typeface="Arial" pitchFamily="34" charset="0"/>
              </a:rPr>
              <a:t>Alınan kilit kararlar</a:t>
            </a:r>
          </a:p>
          <a:p>
            <a:pPr lvl="0">
              <a:lnSpc>
                <a:spcPct val="150000"/>
              </a:lnSpc>
            </a:pPr>
            <a:r>
              <a:rPr lang="tr-TR" sz="1600" b="1" dirty="0" smtClean="0">
                <a:latin typeface="Arial" pitchFamily="34" charset="0"/>
                <a:cs typeface="Arial" pitchFamily="34" charset="0"/>
              </a:rPr>
              <a:t>Eylem planı</a:t>
            </a:r>
          </a:p>
          <a:p>
            <a:pPr lvl="0">
              <a:lnSpc>
                <a:spcPct val="150000"/>
              </a:lnSpc>
            </a:pPr>
            <a:r>
              <a:rPr lang="tr-TR" sz="1600" b="1" dirty="0" smtClean="0">
                <a:latin typeface="Arial" pitchFamily="34" charset="0"/>
                <a:cs typeface="Arial" pitchFamily="34" charset="0"/>
              </a:rPr>
              <a:t>Sonraki toplantının tarihi</a:t>
            </a:r>
          </a:p>
          <a:p>
            <a:pPr lvl="0">
              <a:lnSpc>
                <a:spcPct val="150000"/>
              </a:lnSpc>
            </a:pPr>
            <a:r>
              <a:rPr lang="tr-TR" sz="1600" b="1" dirty="0" smtClean="0">
                <a:latin typeface="Arial" pitchFamily="34" charset="0"/>
                <a:cs typeface="Arial" pitchFamily="34" charset="0"/>
              </a:rPr>
              <a:t>Katılımcılara teşekkür</a:t>
            </a:r>
          </a:p>
          <a:p>
            <a:pPr>
              <a:buNone/>
            </a:pPr>
            <a:endParaRPr lang="tr-TR" dirty="0"/>
          </a:p>
        </p:txBody>
      </p:sp>
      <p:sp>
        <p:nvSpPr>
          <p:cNvPr id="5" name="4 Yuvarlatılmış Dikdörtgen"/>
          <p:cNvSpPr/>
          <p:nvPr/>
        </p:nvSpPr>
        <p:spPr>
          <a:xfrm>
            <a:off x="4211960" y="1916832"/>
            <a:ext cx="72008" cy="3312368"/>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Dikdörtgen"/>
          <p:cNvSpPr/>
          <p:nvPr/>
        </p:nvSpPr>
        <p:spPr>
          <a:xfrm>
            <a:off x="4572000" y="1844824"/>
            <a:ext cx="4572000" cy="3600986"/>
          </a:xfrm>
          <a:prstGeom prst="rect">
            <a:avLst/>
          </a:prstGeom>
        </p:spPr>
        <p:txBody>
          <a:bodyPr wrap="square">
            <a:spAutoFit/>
          </a:bodyPr>
          <a:lstStyle/>
          <a:p>
            <a:pPr algn="ctr">
              <a:lnSpc>
                <a:spcPct val="150000"/>
              </a:lnSpc>
            </a:pPr>
            <a:r>
              <a:rPr lang="tr-TR" sz="1600" b="1" dirty="0" smtClean="0">
                <a:latin typeface="Arial" pitchFamily="34" charset="0"/>
                <a:cs typeface="Arial" pitchFamily="34" charset="0"/>
              </a:rPr>
              <a:t>Özel nitelikli toplantılar için iletişim ve eylem planı daha farklı maddelerde içerebilir ;</a:t>
            </a:r>
          </a:p>
          <a:p>
            <a:pPr lvl="0">
              <a:lnSpc>
                <a:spcPct val="150000"/>
              </a:lnSpc>
              <a:buFont typeface="Arial" pitchFamily="34" charset="0"/>
              <a:buChar char="•"/>
            </a:pPr>
            <a:r>
              <a:rPr lang="tr-TR" b="1" dirty="0" smtClean="0"/>
              <a:t>   Sorunun tanımı</a:t>
            </a:r>
          </a:p>
          <a:p>
            <a:pPr lvl="0">
              <a:lnSpc>
                <a:spcPct val="150000"/>
              </a:lnSpc>
              <a:buFont typeface="Arial" pitchFamily="34" charset="0"/>
              <a:buChar char="•"/>
            </a:pPr>
            <a:r>
              <a:rPr lang="tr-TR" b="1" dirty="0" smtClean="0"/>
              <a:t>   Analiz yöntemi</a:t>
            </a:r>
          </a:p>
          <a:p>
            <a:pPr lvl="0">
              <a:lnSpc>
                <a:spcPct val="150000"/>
              </a:lnSpc>
              <a:buFont typeface="Arial" pitchFamily="34" charset="0"/>
              <a:buChar char="•"/>
            </a:pPr>
            <a:r>
              <a:rPr lang="tr-TR" b="1" dirty="0" smtClean="0"/>
              <a:t>   Görüşülen alternatifler</a:t>
            </a:r>
          </a:p>
          <a:p>
            <a:pPr lvl="0">
              <a:lnSpc>
                <a:spcPct val="150000"/>
              </a:lnSpc>
              <a:buFont typeface="Arial" pitchFamily="34" charset="0"/>
              <a:buChar char="•"/>
            </a:pPr>
            <a:r>
              <a:rPr lang="tr-TR" b="1" dirty="0" smtClean="0"/>
              <a:t>   Karar kriterleri</a:t>
            </a:r>
          </a:p>
          <a:p>
            <a:pPr lvl="0">
              <a:lnSpc>
                <a:spcPct val="150000"/>
              </a:lnSpc>
              <a:buFont typeface="Arial" pitchFamily="34" charset="0"/>
              <a:buChar char="•"/>
            </a:pPr>
            <a:r>
              <a:rPr lang="tr-TR" b="1" dirty="0" smtClean="0"/>
              <a:t>   Karar</a:t>
            </a:r>
          </a:p>
          <a:p>
            <a:pPr lvl="0">
              <a:lnSpc>
                <a:spcPct val="150000"/>
              </a:lnSpc>
              <a:buFont typeface="Arial" pitchFamily="34" charset="0"/>
              <a:buChar char="•"/>
            </a:pPr>
            <a:r>
              <a:rPr lang="tr-TR" b="1" dirty="0" smtClean="0"/>
              <a:t>   Beklenen sonuç</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üneyt\Desktop\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3" name="2 İçerik Yer Tutucusu"/>
          <p:cNvSpPr>
            <a:spLocks noGrp="1"/>
          </p:cNvSpPr>
          <p:nvPr>
            <p:ph type="subTitle" idx="1"/>
          </p:nvPr>
        </p:nvSpPr>
        <p:spPr>
          <a:xfrm>
            <a:off x="1259632" y="2132856"/>
            <a:ext cx="6400800" cy="1752600"/>
          </a:xfrm>
        </p:spPr>
        <p:txBody>
          <a:bodyPr anchor="t">
            <a:normAutofit/>
          </a:bodyPr>
          <a:lstStyle/>
          <a:p>
            <a:pPr algn="l">
              <a:lnSpc>
                <a:spcPct val="150000"/>
              </a:lnSpc>
            </a:pPr>
            <a:r>
              <a:rPr lang="tr-TR" sz="2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2.1   Toplantı Açılışı</a:t>
            </a:r>
            <a:br>
              <a:rPr lang="tr-TR" sz="2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br>
            <a:r>
              <a:rPr lang="tr-TR" sz="2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2.2   Toplantı Yönetimi</a:t>
            </a:r>
            <a:br>
              <a:rPr lang="tr-TR" sz="2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br>
            <a:r>
              <a:rPr lang="tr-TR" sz="20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2.3   Toplantıyı Sonlandırma</a:t>
            </a:r>
            <a:endParaRPr lang="tr-TR" sz="2000" dirty="0">
              <a:solidFill>
                <a:schemeClr val="tx1"/>
              </a:solidFill>
              <a:effectLst>
                <a:outerShdw blurRad="38100" dist="38100" dir="2700000" algn="tl">
                  <a:srgbClr val="000000">
                    <a:alpha val="43137"/>
                  </a:srgbClr>
                </a:outerShdw>
              </a:effectLst>
            </a:endParaRPr>
          </a:p>
        </p:txBody>
      </p:sp>
      <p:sp>
        <p:nvSpPr>
          <p:cNvPr id="2" name="1 Başlık"/>
          <p:cNvSpPr>
            <a:spLocks noGrp="1"/>
          </p:cNvSpPr>
          <p:nvPr>
            <p:ph type="ctrTitle"/>
          </p:nvPr>
        </p:nvSpPr>
        <p:spPr>
          <a:xfrm>
            <a:off x="467544" y="1484784"/>
            <a:ext cx="8132440" cy="1470025"/>
          </a:xfrm>
        </p:spPr>
        <p:txBody>
          <a:bodyPr>
            <a:normAutofit fontScale="90000"/>
          </a:bodyPr>
          <a:lstStyle/>
          <a:p>
            <a:pPr marL="742950" indent="-742950" algn="l">
              <a:lnSpc>
                <a:spcPct val="150000"/>
              </a:lnSpc>
            </a:pPr>
            <a:r>
              <a:rPr lang="tr-TR" sz="3600" b="1" dirty="0" smtClean="0">
                <a:latin typeface="Arial" pitchFamily="34" charset="0"/>
                <a:cs typeface="Arial" pitchFamily="34" charset="0"/>
              </a:rPr>
              <a:t/>
            </a:r>
            <a:br>
              <a:rPr lang="tr-TR" sz="3600" b="1" dirty="0" smtClean="0">
                <a:latin typeface="Arial" pitchFamily="34" charset="0"/>
                <a:cs typeface="Arial" pitchFamily="34" charset="0"/>
              </a:rPr>
            </a:br>
            <a:r>
              <a:rPr lang="tr-TR" sz="3600" b="1" dirty="0" smtClean="0">
                <a:latin typeface="Arial" pitchFamily="34" charset="0"/>
                <a:cs typeface="Arial" pitchFamily="34" charset="0"/>
              </a:rPr>
              <a:t>2.  TOPLANTI NASIL YÖNETİLMELİ?</a:t>
            </a:r>
            <a:br>
              <a:rPr lang="tr-TR" sz="3600" b="1" dirty="0" smtClean="0">
                <a:latin typeface="Arial" pitchFamily="34" charset="0"/>
                <a:cs typeface="Arial" pitchFamily="34" charset="0"/>
              </a:rPr>
            </a:br>
            <a:r>
              <a:rPr lang="tr-TR" b="1" dirty="0" smtClean="0"/>
              <a:t/>
            </a:r>
            <a:br>
              <a:rPr lang="tr-TR" b="1" dirty="0" smtClean="0"/>
            </a:b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graphicFrame>
        <p:nvGraphicFramePr>
          <p:cNvPr id="9" name="8 Tablo"/>
          <p:cNvGraphicFramePr>
            <a:graphicFrameLocks noGrp="1"/>
          </p:cNvGraphicFramePr>
          <p:nvPr/>
        </p:nvGraphicFramePr>
        <p:xfrm>
          <a:off x="1259632" y="908720"/>
          <a:ext cx="6912768" cy="4980288"/>
        </p:xfrm>
        <a:graphic>
          <a:graphicData uri="http://schemas.openxmlformats.org/drawingml/2006/table">
            <a:tbl>
              <a:tblPr/>
              <a:tblGrid>
                <a:gridCol w="3813884"/>
                <a:gridCol w="1859331"/>
                <a:gridCol w="1239553"/>
              </a:tblGrid>
              <a:tr h="263835">
                <a:tc>
                  <a:txBody>
                    <a:bodyPr/>
                    <a:lstStyle/>
                    <a:p>
                      <a:pPr marL="270510" algn="ctr">
                        <a:lnSpc>
                          <a:spcPct val="150000"/>
                        </a:lnSpc>
                        <a:spcAft>
                          <a:spcPts val="0"/>
                        </a:spcAft>
                      </a:pPr>
                      <a:r>
                        <a:rPr lang="tr-TR" sz="1200" b="1" dirty="0">
                          <a:latin typeface="Arial" pitchFamily="34" charset="0"/>
                          <a:ea typeface="Calibri"/>
                          <a:cs typeface="Arial" pitchFamily="34" charset="0"/>
                        </a:rPr>
                        <a:t>İLETİŞİM VE EYLEM PLANI</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dirty="0">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c>
                  <a:txBody>
                    <a:bodyPr/>
                    <a:lstStyle/>
                    <a:p>
                      <a:endParaRPr lang="tr-TR" sz="1200" b="1" dirty="0">
                        <a:latin typeface="Arial" pitchFamily="34" charset="0"/>
                        <a:cs typeface="Arial" pitchFamily="34" charset="0"/>
                      </a:endParaRPr>
                    </a:p>
                  </a:txBody>
                  <a:tcPr marL="59546" marR="59546" marT="29773" marB="29773"/>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Toplantının Konusu:</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c>
                  <a:txBody>
                    <a:bodyPr/>
                    <a:lstStyle/>
                    <a:p>
                      <a:endParaRPr lang="tr-TR" sz="1200" b="1">
                        <a:latin typeface="Arial" pitchFamily="34" charset="0"/>
                        <a:cs typeface="Arial" pitchFamily="34" charset="0"/>
                      </a:endParaRPr>
                    </a:p>
                  </a:txBody>
                  <a:tcPr marL="59546" marR="59546" marT="29773" marB="29773"/>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Katılanlar :</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c>
                  <a:txBody>
                    <a:bodyPr/>
                    <a:lstStyle/>
                    <a:p>
                      <a:endParaRPr lang="tr-TR" sz="1200" b="1">
                        <a:latin typeface="Arial" pitchFamily="34" charset="0"/>
                        <a:cs typeface="Arial" pitchFamily="34" charset="0"/>
                      </a:endParaRPr>
                    </a:p>
                  </a:txBody>
                  <a:tcPr marL="59546" marR="59546" marT="29773" marB="29773"/>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Amaç:</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c>
                  <a:txBody>
                    <a:bodyPr/>
                    <a:lstStyle/>
                    <a:p>
                      <a:endParaRPr lang="tr-TR" sz="1200" b="1">
                        <a:latin typeface="Arial" pitchFamily="34" charset="0"/>
                        <a:cs typeface="Arial" pitchFamily="34" charset="0"/>
                      </a:endParaRPr>
                    </a:p>
                  </a:txBody>
                  <a:tcPr marL="59546" marR="59546" marT="29773" marB="29773"/>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Hedefler:</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c>
                  <a:txBody>
                    <a:bodyPr/>
                    <a:lstStyle/>
                    <a:p>
                      <a:endParaRPr lang="tr-TR" sz="1200" b="1">
                        <a:latin typeface="Arial" pitchFamily="34" charset="0"/>
                        <a:cs typeface="Arial" pitchFamily="34" charset="0"/>
                      </a:endParaRPr>
                    </a:p>
                  </a:txBody>
                  <a:tcPr marL="59546" marR="59546" marT="29773" marB="29773"/>
                </a:tc>
              </a:tr>
              <a:tr h="263835">
                <a:tc>
                  <a:txBody>
                    <a:bodyPr/>
                    <a:lstStyle/>
                    <a:p>
                      <a:endParaRPr lang="tr-TR" sz="1200" b="1" dirty="0">
                        <a:latin typeface="Arial" pitchFamily="34" charset="0"/>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Gündem Maddesi No :1</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Önerilen Seçenek ve Konular:</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Karar ve Tavsiyeler:</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Gündem Maddesi No : 2</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Önerilen Seçenek ve Konular:</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r>
              <a:tr h="263835">
                <a:tc>
                  <a:txBody>
                    <a:bodyPr/>
                    <a:lstStyle/>
                    <a:p>
                      <a:endParaRPr lang="tr-TR" sz="1200" b="1" dirty="0">
                        <a:latin typeface="Arial" pitchFamily="34" charset="0"/>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tc>
              </a:tr>
              <a:tr h="263835">
                <a:tc>
                  <a:txBody>
                    <a:bodyPr/>
                    <a:lstStyle/>
                    <a:p>
                      <a:pPr marL="270510" algn="just">
                        <a:lnSpc>
                          <a:spcPct val="150000"/>
                        </a:lnSpc>
                        <a:spcAft>
                          <a:spcPts val="0"/>
                        </a:spcAft>
                      </a:pPr>
                      <a:r>
                        <a:rPr lang="tr-TR" sz="1200" b="1" dirty="0">
                          <a:latin typeface="Arial" pitchFamily="34" charset="0"/>
                          <a:ea typeface="Calibri"/>
                          <a:cs typeface="Arial" pitchFamily="34" charset="0"/>
                        </a:rPr>
                        <a:t>Karar ve Tavsiyeler:</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tcPr>
                </a:tc>
              </a:tr>
              <a:tr h="263835">
                <a:tc>
                  <a:txBody>
                    <a:bodyPr/>
                    <a:lstStyle/>
                    <a:p>
                      <a:pPr marL="270510" algn="ctr">
                        <a:lnSpc>
                          <a:spcPct val="150000"/>
                        </a:lnSpc>
                        <a:spcAft>
                          <a:spcPts val="0"/>
                        </a:spcAft>
                      </a:pPr>
                      <a:r>
                        <a:rPr lang="tr-TR" sz="1200" b="1" dirty="0">
                          <a:latin typeface="Arial" pitchFamily="34" charset="0"/>
                          <a:ea typeface="Calibri"/>
                          <a:cs typeface="Arial" pitchFamily="34" charset="0"/>
                        </a:rPr>
                        <a:t>Eylem Konuları</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dirty="0">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a:txBody>
                    <a:bodyPr/>
                    <a:lstStyle/>
                    <a:p>
                      <a:endParaRPr lang="tr-TR" sz="1200" b="1">
                        <a:latin typeface="Arial" pitchFamily="34" charset="0"/>
                        <a:cs typeface="Arial" pitchFamily="34" charset="0"/>
                      </a:endParaRPr>
                    </a:p>
                  </a:txBody>
                  <a:tcPr marL="59546" marR="59546" marT="29773" marB="29773"/>
                </a:tc>
              </a:tr>
              <a:tr h="263835">
                <a:tc>
                  <a:txBody>
                    <a:bodyPr/>
                    <a:lstStyle/>
                    <a:p>
                      <a:endParaRPr lang="tr-TR" sz="1200" b="1">
                        <a:latin typeface="Arial" pitchFamily="34" charset="0"/>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sz="1200" b="1" dirty="0">
                        <a:latin typeface="Arial" pitchFamily="34" charset="0"/>
                        <a:cs typeface="Arial" pitchFamily="34" charset="0"/>
                      </a:endParaRPr>
                    </a:p>
                  </a:txBody>
                  <a:tcPr marL="59546" marR="59546" marT="29773" marB="29773">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tc>
                  <a:txBody>
                    <a:bodyPr/>
                    <a:lstStyle/>
                    <a:p>
                      <a:endParaRPr lang="tr-TR" sz="1200" b="1">
                        <a:latin typeface="Arial" pitchFamily="34" charset="0"/>
                        <a:cs typeface="Arial" pitchFamily="34" charset="0"/>
                      </a:endParaRPr>
                    </a:p>
                  </a:txBody>
                  <a:tcPr marL="59546" marR="59546" marT="29773" marB="29773">
                    <a:lnB w="12700" cap="flat" cmpd="sng" algn="ctr">
                      <a:solidFill>
                        <a:srgbClr val="000000"/>
                      </a:solidFill>
                      <a:prstDash val="solid"/>
                      <a:round/>
                      <a:headEnd type="none" w="med" len="med"/>
                      <a:tailEnd type="none" w="med" len="med"/>
                    </a:lnB>
                  </a:tcPr>
                </a:tc>
              </a:tr>
              <a:tr h="348303">
                <a:tc>
                  <a:txBody>
                    <a:bodyPr/>
                    <a:lstStyle/>
                    <a:p>
                      <a:pPr marL="270510" algn="just">
                        <a:lnSpc>
                          <a:spcPct val="150000"/>
                        </a:lnSpc>
                        <a:spcAft>
                          <a:spcPts val="0"/>
                        </a:spcAft>
                      </a:pPr>
                      <a:r>
                        <a:rPr lang="tr-TR" sz="1200" b="1">
                          <a:latin typeface="Arial" pitchFamily="34" charset="0"/>
                          <a:ea typeface="Calibri"/>
                          <a:cs typeface="Arial" pitchFamily="34" charset="0"/>
                        </a:rPr>
                        <a:t>Yerine Getirilecek Görev</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r>
                        <a:rPr lang="tr-TR" sz="1200" b="1" dirty="0">
                          <a:latin typeface="Arial" pitchFamily="34" charset="0"/>
                          <a:ea typeface="Calibri"/>
                          <a:cs typeface="Arial" pitchFamily="34" charset="0"/>
                        </a:rPr>
                        <a:t>Sorumlu Kişi</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r>
                        <a:rPr lang="tr-TR" sz="1200" b="1" dirty="0">
                          <a:latin typeface="Arial" pitchFamily="34" charset="0"/>
                          <a:ea typeface="Calibri"/>
                          <a:cs typeface="Arial" pitchFamily="34" charset="0"/>
                        </a:rPr>
                        <a:t>Bitiş tarihi</a:t>
                      </a: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212">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dirty="0">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212">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70510" algn="just">
                        <a:lnSpc>
                          <a:spcPct val="150000"/>
                        </a:lnSpc>
                        <a:spcAft>
                          <a:spcPts val="0"/>
                        </a:spcAft>
                      </a:pPr>
                      <a:endParaRPr lang="tr-TR" sz="1200" b="1" dirty="0">
                        <a:latin typeface="Arial" pitchFamily="34" charset="0"/>
                        <a:ea typeface="Calibri"/>
                        <a:cs typeface="Arial" pitchFamily="34" charset="0"/>
                      </a:endParaRPr>
                    </a:p>
                  </a:txBody>
                  <a:tcPr marL="44659" marR="4465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28971"/>
            <a:ext cx="9142413" cy="6856413"/>
          </a:xfrm>
          <a:prstGeom prst="rect">
            <a:avLst/>
          </a:prstGeom>
          <a:noFill/>
        </p:spPr>
      </p:pic>
      <p:sp>
        <p:nvSpPr>
          <p:cNvPr id="2" name="1 Başlık"/>
          <p:cNvSpPr>
            <a:spLocks noGrp="1"/>
          </p:cNvSpPr>
          <p:nvPr>
            <p:ph type="title"/>
          </p:nvPr>
        </p:nvSpPr>
        <p:spPr>
          <a:xfrm>
            <a:off x="467544" y="332656"/>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TOPLANTI SONRASI TAKİP ÜZERİNE VAKA İNCELEMESİ</a:t>
            </a: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772816"/>
            <a:ext cx="8229600" cy="4525963"/>
          </a:xfrm>
        </p:spPr>
        <p:txBody>
          <a:bodyPr>
            <a:normAutofit/>
          </a:bodyPr>
          <a:lstStyle/>
          <a:p>
            <a:pPr algn="just">
              <a:lnSpc>
                <a:spcPct val="150000"/>
              </a:lnSpc>
              <a:buNone/>
            </a:pPr>
            <a:r>
              <a:rPr lang="tr-TR" sz="1600" i="1" dirty="0" smtClean="0">
                <a:latin typeface="Arial" pitchFamily="34" charset="0"/>
                <a:cs typeface="Arial" pitchFamily="34" charset="0"/>
              </a:rPr>
              <a:t>      </a:t>
            </a:r>
            <a:r>
              <a:rPr lang="tr-TR" sz="1600" dirty="0" smtClean="0">
                <a:latin typeface="Arial" pitchFamily="34" charset="0"/>
                <a:cs typeface="Arial" pitchFamily="34" charset="0"/>
              </a:rPr>
              <a:t>Reyon yöneticisi </a:t>
            </a:r>
            <a:r>
              <a:rPr lang="tr-TR" sz="1600" dirty="0" smtClean="0">
                <a:latin typeface="Arial" pitchFamily="34" charset="0"/>
                <a:cs typeface="Arial" pitchFamily="34" charset="0"/>
              </a:rPr>
              <a:t>Esra </a:t>
            </a:r>
            <a:r>
              <a:rPr lang="tr-TR" sz="1600" dirty="0" smtClean="0">
                <a:latin typeface="Arial" pitchFamily="34" charset="0"/>
                <a:cs typeface="Arial" pitchFamily="34" charset="0"/>
              </a:rPr>
              <a:t>geçtiğimiz hafta harika bir toplantı </a:t>
            </a:r>
            <a:r>
              <a:rPr lang="tr-TR" sz="1600" dirty="0" smtClean="0">
                <a:latin typeface="Arial" pitchFamily="34" charset="0"/>
                <a:cs typeface="Arial" pitchFamily="34" charset="0"/>
              </a:rPr>
              <a:t>yönetmişti.Sorumlu olduğu reyondaki tüm personelleri </a:t>
            </a:r>
            <a:r>
              <a:rPr lang="tr-TR" sz="1600" dirty="0" smtClean="0">
                <a:latin typeface="Arial" pitchFamily="34" charset="0"/>
                <a:cs typeface="Arial" pitchFamily="34" charset="0"/>
              </a:rPr>
              <a:t>çağırmış,hedefleri net biçimde iletmiş,konuşmaları dikkatle dinlemiş,bir yandan konunun sapmamasına özen gösterirken,diğer yandan beklenmedik fikirlerin de ifade edilmesine olanak vermişti.Toplantıda özenli bir karar </a:t>
            </a:r>
            <a:r>
              <a:rPr lang="tr-TR" sz="1600" dirty="0" smtClean="0">
                <a:latin typeface="Arial" pitchFamily="34" charset="0"/>
                <a:cs typeface="Arial" pitchFamily="34" charset="0"/>
              </a:rPr>
              <a:t>varılmış reyonun düzeni için ve etkili iletişim için herkes </a:t>
            </a:r>
            <a:r>
              <a:rPr lang="tr-TR" sz="1600" dirty="0" smtClean="0">
                <a:latin typeface="Arial" pitchFamily="34" charset="0"/>
                <a:cs typeface="Arial" pitchFamily="34" charset="0"/>
              </a:rPr>
              <a:t>hem gerçekçi hem yaratıcı strateji </a:t>
            </a:r>
            <a:r>
              <a:rPr lang="tr-TR" sz="1600" dirty="0" smtClean="0">
                <a:latin typeface="Arial" pitchFamily="34" charset="0"/>
                <a:cs typeface="Arial" pitchFamily="34" charset="0"/>
              </a:rPr>
              <a:t>geliştirmişti.</a:t>
            </a:r>
            <a:endParaRPr lang="tr-TR" sz="1600" dirty="0" smtClean="0">
              <a:latin typeface="Arial" pitchFamily="34" charset="0"/>
              <a:cs typeface="Arial" pitchFamily="34" charset="0"/>
            </a:endParaRPr>
          </a:p>
          <a:p>
            <a:pPr algn="just">
              <a:lnSpc>
                <a:spcPct val="150000"/>
              </a:lnSpc>
              <a:buNone/>
            </a:pPr>
            <a:r>
              <a:rPr lang="tr-TR" sz="1600" dirty="0" smtClean="0">
                <a:latin typeface="Arial" pitchFamily="34" charset="0"/>
                <a:cs typeface="Arial" pitchFamily="34" charset="0"/>
              </a:rPr>
              <a:t>      Tek bir sorun vardı.Toplantı </a:t>
            </a:r>
            <a:r>
              <a:rPr lang="tr-TR" sz="1600" dirty="0" smtClean="0">
                <a:latin typeface="Arial" pitchFamily="34" charset="0"/>
                <a:cs typeface="Arial" pitchFamily="34" charset="0"/>
              </a:rPr>
              <a:t>sonrasında personelleri alınan kararlar ve stratejilerden bahsetmek yerine toplantı öncesi olan biteni konuşuyordu.Toplantının </a:t>
            </a:r>
            <a:r>
              <a:rPr lang="tr-TR" sz="1600" dirty="0" smtClean="0">
                <a:latin typeface="Arial" pitchFamily="34" charset="0"/>
                <a:cs typeface="Arial" pitchFamily="34" charset="0"/>
              </a:rPr>
              <a:t>yapıldığından Esra kuşku duymaya başlamıştı</a:t>
            </a:r>
            <a:r>
              <a:rPr lang="tr-TR" sz="1600" dirty="0" smtClean="0"/>
              <a:t>.</a:t>
            </a:r>
          </a:p>
          <a:p>
            <a:pPr>
              <a:buNone/>
            </a:pP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476672"/>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BU DURUMDA ESRA NE YAPMALI ?</a:t>
            </a:r>
            <a:br>
              <a:rPr lang="tr-TR" sz="2000" b="1" u="sng" dirty="0" smtClean="0">
                <a:effectLst>
                  <a:outerShdw blurRad="38100" dist="38100" dir="2700000" algn="tl">
                    <a:srgbClr val="000000">
                      <a:alpha val="43137"/>
                    </a:srgbClr>
                  </a:outerShdw>
                </a:effectLst>
                <a:latin typeface="Arial" pitchFamily="34" charset="0"/>
                <a:cs typeface="Arial" pitchFamily="34" charset="0"/>
              </a:rPr>
            </a:b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467544" y="1844824"/>
            <a:ext cx="8229600" cy="4525963"/>
          </a:xfrm>
        </p:spPr>
        <p:txBody>
          <a:bodyPr>
            <a:normAutofit/>
          </a:bodyPr>
          <a:lstStyle/>
          <a:p>
            <a:pPr algn="just">
              <a:lnSpc>
                <a:spcPct val="150000"/>
              </a:lnSpc>
              <a:buNone/>
            </a:pPr>
            <a:r>
              <a:rPr lang="tr-TR" sz="1600" dirty="0" smtClean="0">
                <a:latin typeface="Arial" pitchFamily="34" charset="0"/>
                <a:cs typeface="Arial" pitchFamily="34" charset="0"/>
              </a:rPr>
              <a:t>       Esra toplantıda her şeyi doğru yapmış ancak bir noktayı atlamıştı.</a:t>
            </a:r>
            <a:r>
              <a:rPr lang="tr-TR" sz="1600" b="1" dirty="0" smtClean="0">
                <a:latin typeface="Arial" pitchFamily="34" charset="0"/>
                <a:cs typeface="Arial" pitchFamily="34" charset="0"/>
              </a:rPr>
              <a:t>”İzleme</a:t>
            </a:r>
            <a:r>
              <a:rPr lang="tr-TR" sz="1600" dirty="0" smtClean="0">
                <a:latin typeface="Arial" pitchFamily="34" charset="0"/>
                <a:cs typeface="Arial" pitchFamily="34" charset="0"/>
              </a:rPr>
              <a:t>” Esra’nın yapması gereken ve gereğini yerine getirmekte </a:t>
            </a:r>
            <a:r>
              <a:rPr lang="tr-TR" sz="1600" b="1" dirty="0" smtClean="0">
                <a:latin typeface="Arial" pitchFamily="34" charset="0"/>
                <a:cs typeface="Arial" pitchFamily="34" charset="0"/>
              </a:rPr>
              <a:t>ihmal ettiği durum, toplantı sonrası takip edilmesi gerekilen kilit kararların,atılması gerekilen adımların,sorumlu kişilerin adını yazmak ve zaman planın bir sayfalık özetini çıkarmaktı</a:t>
            </a:r>
            <a:r>
              <a:rPr lang="tr-TR" sz="1600" dirty="0" smtClean="0">
                <a:latin typeface="Arial" pitchFamily="34" charset="0"/>
                <a:cs typeface="Arial" pitchFamily="34" charset="0"/>
              </a:rPr>
              <a:t>.Bu özeti toplantı sonrası orada bulunan ve bulunma zorunluluğu olmayan kişilerde dahil olmak üzere herkese ulaştırmalıydı.Bunu yaptığı takdirde Esra toplantıyı sanki hiç yapılmamış durumundan uzaklaştıracak, yok edecektir.</a:t>
            </a:r>
          </a:p>
          <a:p>
            <a:pPr>
              <a:buNone/>
            </a:pP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2" name="1 Başlık"/>
          <p:cNvSpPr>
            <a:spLocks noGrp="1"/>
          </p:cNvSpPr>
          <p:nvPr>
            <p:ph type="title"/>
          </p:nvPr>
        </p:nvSpPr>
        <p:spPr>
          <a:xfrm>
            <a:off x="-900608" y="1052736"/>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HOŞNUTSUZLUKLARA KULAK VERME</a:t>
            </a: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pPr algn="just">
              <a:lnSpc>
                <a:spcPct val="150000"/>
              </a:lnSpc>
              <a:buNone/>
            </a:pPr>
            <a:r>
              <a:rPr lang="tr-TR" sz="1600" b="1" dirty="0" smtClean="0">
                <a:latin typeface="Arial" pitchFamily="34" charset="0"/>
                <a:cs typeface="Arial" pitchFamily="34" charset="0"/>
              </a:rPr>
              <a:t>      Memnun olmayan kişilerle toplantı sonrasında görüşmeye devam edilmelidir. Onlarla toplantı süreci,gündem maddeleri,hedefler,eylem planı gibi konularda işe yarayacak bildirimler alınabilir.Bunu yapmak genel grup ilişkilerini iyileştirme imkanı da verecektir.</a:t>
            </a:r>
            <a:endParaRPr lang="tr-TR" sz="2000"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50000"/>
              </a:lnSpc>
              <a:buNone/>
            </a:pPr>
            <a:r>
              <a:rPr lang="tr-TR" sz="2000" b="1" u="sng" dirty="0" smtClean="0">
                <a:effectLst>
                  <a:outerShdw blurRad="38100" dist="38100" dir="2700000" algn="tl">
                    <a:srgbClr val="000000">
                      <a:alpha val="43137"/>
                    </a:srgbClr>
                  </a:outerShdw>
                </a:effectLst>
                <a:latin typeface="Arial" pitchFamily="34" charset="0"/>
                <a:cs typeface="Arial" pitchFamily="34" charset="0"/>
              </a:rPr>
              <a:t>    TOPLANTIYI DEĞERLENDİRME</a:t>
            </a:r>
            <a:endParaRPr lang="tr-TR" sz="1600" b="1" dirty="0" smtClean="0">
              <a:latin typeface="Arial" pitchFamily="34" charset="0"/>
              <a:cs typeface="Arial" pitchFamily="34" charset="0"/>
            </a:endParaRPr>
          </a:p>
          <a:p>
            <a:pPr algn="just">
              <a:lnSpc>
                <a:spcPct val="150000"/>
              </a:lnSpc>
              <a:buNone/>
            </a:pPr>
            <a:r>
              <a:rPr lang="tr-TR" sz="1900" b="1" dirty="0" smtClean="0">
                <a:latin typeface="Arial" pitchFamily="34" charset="0"/>
                <a:cs typeface="Arial" pitchFamily="34" charset="0"/>
              </a:rPr>
              <a:t>     </a:t>
            </a:r>
            <a:r>
              <a:rPr lang="tr-TR" sz="1600" b="1" dirty="0" smtClean="0">
                <a:latin typeface="Arial" pitchFamily="34" charset="0"/>
                <a:cs typeface="Arial" pitchFamily="34" charset="0"/>
              </a:rPr>
              <a:t>Toplantının Etkin </a:t>
            </a:r>
            <a:r>
              <a:rPr lang="tr-TR" sz="1600" b="1" dirty="0" err="1" smtClean="0">
                <a:latin typeface="Arial" pitchFamily="34" charset="0"/>
                <a:cs typeface="Arial" pitchFamily="34" charset="0"/>
              </a:rPr>
              <a:t>OIup</a:t>
            </a:r>
            <a:r>
              <a:rPr lang="tr-TR" sz="1600" b="1" dirty="0" smtClean="0">
                <a:latin typeface="Arial" pitchFamily="34" charset="0"/>
                <a:cs typeface="Arial" pitchFamily="34" charset="0"/>
              </a:rPr>
              <a:t> Olmadığı Nasıl Anlaşılır? Sonuçlara bakarak karar verilmelidir. Hedeflere varıldı mı? Gelen kişiler doğru kişiler miydi? Ortak çalışma etkin oldu mu? Değerlendirmeler olumlu muydu? Eğer doğru bir iş yapıldı ise bu soruların cevabı evet olacaktır. Durum buysa sade bir kutlama yapılabilir. Çünkü toplantıyı doğru yürütmek kolay bir iş değildir.</a:t>
            </a:r>
          </a:p>
          <a:p>
            <a:pPr>
              <a:buNone/>
            </a:pP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a:xfrm>
            <a:off x="467544" y="2348880"/>
            <a:ext cx="8229600" cy="1143000"/>
          </a:xfrm>
        </p:spPr>
        <p:txBody>
          <a:bodyPr>
            <a:normAutofit/>
          </a:bodyPr>
          <a:lstStyle/>
          <a:p>
            <a:r>
              <a:rPr lang="tr-TR" sz="5400" b="1" u="sng" dirty="0" smtClean="0">
                <a:effectLst>
                  <a:outerShdw blurRad="38100" dist="38100" dir="2700000" algn="tl">
                    <a:srgbClr val="000000">
                      <a:alpha val="43137"/>
                    </a:srgbClr>
                  </a:outerShdw>
                </a:effectLst>
                <a:latin typeface="Arial" pitchFamily="34" charset="0"/>
                <a:cs typeface="Arial" pitchFamily="34" charset="0"/>
              </a:rPr>
              <a:t>SIRA SİZDE</a:t>
            </a:r>
            <a:endParaRPr lang="tr-TR" sz="5400" b="1" u="sng" dirty="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dirty="0" smtClean="0">
                <a:latin typeface="Arial" pitchFamily="34" charset="0"/>
                <a:cs typeface="Arial" pitchFamily="34" charset="0"/>
              </a:rPr>
              <a:t>Bu bölüm Perakende Mağazacılıkta Toplantı Yönetimi Eğitiminden Aldıklarınızı Yoklamanıza Yardımcı Olmak İçin 10 Sorudan Oluşmaktadır.</a:t>
            </a:r>
            <a:endParaRPr lang="tr-TR" sz="2000" dirty="0"/>
          </a:p>
        </p:txBody>
      </p:sp>
      <p:sp>
        <p:nvSpPr>
          <p:cNvPr id="3" name="2 İçerik Yer Tutucusu"/>
          <p:cNvSpPr>
            <a:spLocks noGrp="1"/>
          </p:cNvSpPr>
          <p:nvPr>
            <p:ph idx="1"/>
          </p:nvPr>
        </p:nvSpPr>
        <p:spPr>
          <a:xfrm>
            <a:off x="611560" y="1700808"/>
            <a:ext cx="8229600" cy="4525963"/>
          </a:xfrm>
        </p:spPr>
        <p:txBody>
          <a:bodyPr>
            <a:normAutofit/>
          </a:bodyPr>
          <a:lstStyle/>
          <a:p>
            <a:pPr algn="just">
              <a:lnSpc>
                <a:spcPct val="150000"/>
              </a:lnSpc>
              <a:buNone/>
            </a:pPr>
            <a:r>
              <a:rPr lang="tr-TR" sz="1800" dirty="0" smtClean="0">
                <a:latin typeface="Arial" pitchFamily="34" charset="0"/>
                <a:cs typeface="Arial" pitchFamily="34" charset="0"/>
              </a:rPr>
              <a:t>1. Hedeflerine varabilmesi için bir toplantının olabildiğince kısa tutulmasının         önemli olduğu konusunda herkes hemfikirdir.Daha kesin bir ifade ile az   sayıda insanın katıldığı bir iş toplantısı için önerilen makul süre   aşağıdakilerden hangisidir?</a:t>
            </a:r>
          </a:p>
          <a:p>
            <a:pPr marL="514350" indent="-514350">
              <a:lnSpc>
                <a:spcPct val="150000"/>
              </a:lnSpc>
              <a:buAutoNum type="alphaLcPeriod"/>
            </a:pPr>
            <a:r>
              <a:rPr lang="tr-TR" sz="1800" dirty="0" smtClean="0">
                <a:latin typeface="Arial" pitchFamily="34" charset="0"/>
                <a:cs typeface="Arial" pitchFamily="34" charset="0"/>
              </a:rPr>
              <a:t>Otuz dakika ile üç saat arası bir süre (Eğer bir saati aşıyorsa, en az bir kez ara verilmesi koşulu ile)</a:t>
            </a:r>
          </a:p>
          <a:p>
            <a:pPr marL="514350" indent="-514350">
              <a:lnSpc>
                <a:spcPct val="150000"/>
              </a:lnSpc>
              <a:buAutoNum type="alphaLcPeriod"/>
            </a:pPr>
            <a:r>
              <a:rPr lang="tr-TR" sz="1800" dirty="0" smtClean="0">
                <a:latin typeface="Arial" pitchFamily="34" charset="0"/>
                <a:cs typeface="Arial" pitchFamily="34" charset="0"/>
              </a:rPr>
              <a:t>Dört saati aşmayacak şekilde,mümkün olan en kısa bir süre (İki saati aşıyorsa,en az bir kere ara vermek koşulu ile)</a:t>
            </a:r>
          </a:p>
          <a:p>
            <a:pPr marL="514350" indent="-514350">
              <a:lnSpc>
                <a:spcPct val="150000"/>
              </a:lnSpc>
              <a:buAutoNum type="alphaLcPeriod"/>
            </a:pPr>
            <a:r>
              <a:rPr lang="tr-TR" sz="1800" dirty="0" smtClean="0">
                <a:latin typeface="Arial" pitchFamily="34" charset="0"/>
                <a:cs typeface="Arial" pitchFamily="34" charset="0"/>
              </a:rPr>
              <a:t>Otuz dakika ile iki saat arasında</a:t>
            </a:r>
            <a:endParaRPr lang="tr-TR" sz="1800"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3" name="2 İçerik Yer Tutucusu"/>
          <p:cNvSpPr>
            <a:spLocks noGrp="1"/>
          </p:cNvSpPr>
          <p:nvPr>
            <p:ph idx="1"/>
          </p:nvPr>
        </p:nvSpPr>
        <p:spPr>
          <a:xfrm>
            <a:off x="467544" y="1052736"/>
            <a:ext cx="8229600" cy="4525963"/>
          </a:xfrm>
        </p:spPr>
        <p:txBody>
          <a:bodyPr>
            <a:normAutofit/>
          </a:bodyPr>
          <a:lstStyle/>
          <a:p>
            <a:pPr algn="ctr">
              <a:lnSpc>
                <a:spcPct val="150000"/>
              </a:lnSpc>
              <a:buNone/>
            </a:pPr>
            <a:r>
              <a:rPr lang="tr-TR" sz="2000" dirty="0" smtClean="0"/>
              <a:t>     </a:t>
            </a:r>
            <a:r>
              <a:rPr lang="tr-TR" sz="1800" dirty="0" smtClean="0">
                <a:latin typeface="Arial" pitchFamily="34" charset="0"/>
                <a:cs typeface="Arial" pitchFamily="34" charset="0"/>
              </a:rPr>
              <a:t>2. Toplantı gündemini oluştururken,görüşülecek konuları sıraya dizme  imkanına sahip olunur.Aşağıdakilerden hangisi toplantıda görüşülecek konuları sıraya dizmenin tavsiye edilen biçimi DEĞİLDİR?</a:t>
            </a:r>
          </a:p>
          <a:p>
            <a:pPr marL="514350" indent="-514350" algn="just">
              <a:lnSpc>
                <a:spcPct val="150000"/>
              </a:lnSpc>
              <a:buAutoNum type="alphaLcPeriod"/>
            </a:pPr>
            <a:r>
              <a:rPr lang="tr-TR" sz="1800" dirty="0" smtClean="0">
                <a:latin typeface="Arial" pitchFamily="34" charset="0"/>
                <a:cs typeface="Arial" pitchFamily="34" charset="0"/>
              </a:rPr>
              <a:t>En kolay meselelerden en tartışmalı ya da karmaşık meselelere doğru sıralamak.</a:t>
            </a:r>
          </a:p>
          <a:p>
            <a:pPr marL="514350" indent="-514350" algn="just">
              <a:lnSpc>
                <a:spcPct val="150000"/>
              </a:lnSpc>
              <a:buAutoNum type="alphaLcPeriod"/>
            </a:pPr>
            <a:r>
              <a:rPr lang="tr-TR" sz="1800" dirty="0" smtClean="0">
                <a:latin typeface="Arial" pitchFamily="34" charset="0"/>
                <a:cs typeface="Arial" pitchFamily="34" charset="0"/>
              </a:rPr>
              <a:t>Enformasyon paylaşımı konularını sorun çözme konularından ayırarak</a:t>
            </a:r>
          </a:p>
          <a:p>
            <a:pPr marL="514350" indent="-514350" algn="just">
              <a:lnSpc>
                <a:spcPct val="150000"/>
              </a:lnSpc>
              <a:buAutoNum type="alphaLcPeriod"/>
            </a:pPr>
            <a:r>
              <a:rPr lang="tr-TR" sz="1800" dirty="0" smtClean="0">
                <a:latin typeface="Arial" pitchFamily="34" charset="0"/>
                <a:cs typeface="Arial" pitchFamily="34" charset="0"/>
              </a:rPr>
              <a:t>En tartışmalı olanlardan en az tartışmalı olanlara doğru giderek (yeterli zaman ayırabilmek için)</a:t>
            </a:r>
            <a:endParaRPr lang="tr-TR" sz="1800"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1124744"/>
            <a:ext cx="8229600" cy="4525963"/>
          </a:xfrm>
        </p:spPr>
        <p:txBody>
          <a:bodyPr>
            <a:noAutofit/>
          </a:bodyPr>
          <a:lstStyle/>
          <a:p>
            <a:pPr algn="ctr">
              <a:lnSpc>
                <a:spcPct val="170000"/>
              </a:lnSpc>
              <a:buNone/>
            </a:pPr>
            <a:r>
              <a:rPr lang="tr-TR" sz="1600" dirty="0" smtClean="0">
                <a:latin typeface="Arial" pitchFamily="34" charset="0"/>
                <a:cs typeface="Arial" pitchFamily="34" charset="0"/>
              </a:rPr>
              <a:t>3.   Bir toplantıyı açmaya ilişkin önerilen ipuçları toplantıyı zamanında başlatmak,gündem konuları ve toplantının hedefleri üzerinden bir kez daha geçmek (ve gerekiyorsa değişiklikler yapmak)ve bunun ardından toplantının temel kurallarını hatırlatmak ya da tespit etmektir.Aşağıdakilerden hangisine temel kurallar denir?</a:t>
            </a:r>
          </a:p>
          <a:p>
            <a:pPr marL="514350" indent="-514350">
              <a:lnSpc>
                <a:spcPct val="170000"/>
              </a:lnSpc>
              <a:buAutoNum type="alphaLcPeriod"/>
            </a:pPr>
            <a:r>
              <a:rPr lang="tr-TR" sz="1600" dirty="0" smtClean="0">
                <a:latin typeface="Arial" pitchFamily="34" charset="0"/>
                <a:cs typeface="Arial" pitchFamily="34" charset="0"/>
              </a:rPr>
              <a:t>Gündem maddelerini bir önceki toplantıda belirlenmiş olanlarla sınırlayabilmek ve toplantıyı kısa tutabilmek için gayri resmi oylamalar yapmak. ( Küçük gruplarda)</a:t>
            </a:r>
          </a:p>
          <a:p>
            <a:pPr marL="514350" indent="-514350">
              <a:lnSpc>
                <a:spcPct val="170000"/>
              </a:lnSpc>
              <a:buAutoNum type="alphaLcPeriod"/>
            </a:pPr>
            <a:r>
              <a:rPr lang="tr-TR" sz="1600" dirty="0" smtClean="0">
                <a:latin typeface="Arial" pitchFamily="34" charset="0"/>
                <a:cs typeface="Arial" pitchFamily="34" charset="0"/>
              </a:rPr>
              <a:t>Yapıcı bir toplantı yapabilmeyi garanti altına almak için grup üyelerinin üzerinde anlaştıkları davranış ve ilkeler</a:t>
            </a:r>
          </a:p>
          <a:p>
            <a:pPr marL="514350" indent="-514350">
              <a:lnSpc>
                <a:spcPct val="170000"/>
              </a:lnSpc>
              <a:buAutoNum type="alphaLcPeriod"/>
            </a:pPr>
            <a:r>
              <a:rPr lang="tr-TR" sz="1600" dirty="0" smtClean="0">
                <a:latin typeface="Arial" pitchFamily="34" charset="0"/>
                <a:cs typeface="Arial" pitchFamily="34" charset="0"/>
              </a:rPr>
              <a:t>Toplantı yönetimine ilişkin </a:t>
            </a:r>
            <a:r>
              <a:rPr lang="tr-TR" sz="1600" dirty="0" err="1" smtClean="0">
                <a:latin typeface="Arial" pitchFamily="34" charset="0"/>
                <a:cs typeface="Arial" pitchFamily="34" charset="0"/>
              </a:rPr>
              <a:t>Robert’s</a:t>
            </a:r>
            <a:r>
              <a:rPr lang="tr-TR" sz="1600" dirty="0" smtClean="0">
                <a:latin typeface="Arial" pitchFamily="34" charset="0"/>
                <a:cs typeface="Arial" pitchFamily="34" charset="0"/>
              </a:rPr>
              <a:t>  kuralları;grup üyeleri </a:t>
            </a:r>
            <a:r>
              <a:rPr lang="tr-TR" sz="1600" dirty="0" err="1" smtClean="0">
                <a:latin typeface="Arial" pitchFamily="34" charset="0"/>
                <a:cs typeface="Arial" pitchFamily="34" charset="0"/>
              </a:rPr>
              <a:t>Robert’s</a:t>
            </a:r>
            <a:r>
              <a:rPr lang="tr-TR" sz="1600" dirty="0" smtClean="0">
                <a:latin typeface="Arial" pitchFamily="34" charset="0"/>
                <a:cs typeface="Arial" pitchFamily="34" charset="0"/>
              </a:rPr>
              <a:t> kurallarının ya da seçilecek başka bir öbeğin kullanılması konusunda anlaşırlar.</a:t>
            </a:r>
            <a:endParaRPr lang="tr-TR" sz="1600" dirty="0">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1412776"/>
            <a:ext cx="8229600" cy="4525963"/>
          </a:xfrm>
        </p:spPr>
        <p:txBody>
          <a:bodyPr>
            <a:normAutofit/>
          </a:bodyPr>
          <a:lstStyle/>
          <a:p>
            <a:pPr algn="ctr">
              <a:lnSpc>
                <a:spcPct val="150000"/>
              </a:lnSpc>
              <a:buNone/>
            </a:pPr>
            <a:r>
              <a:rPr lang="tr-TR" sz="1800" dirty="0" smtClean="0">
                <a:latin typeface="Arial" pitchFamily="34" charset="0"/>
                <a:cs typeface="Arial" pitchFamily="34" charset="0"/>
              </a:rPr>
              <a:t>4.  Toplantıların çoğunda farklı fikir ve kanaatler dile getirilebilir.Toplantı sırasında dile getirilen fikirleri ve alınan kararları izlemek için önerilen strateji aşağıdakilerden hangisidir?</a:t>
            </a:r>
          </a:p>
          <a:p>
            <a:pPr marL="514350" indent="-514350" algn="just">
              <a:lnSpc>
                <a:spcPct val="150000"/>
              </a:lnSpc>
              <a:buAutoNum type="alphaLcPeriod"/>
            </a:pPr>
            <a:r>
              <a:rPr lang="tr-TR" sz="1800" dirty="0" smtClean="0">
                <a:latin typeface="Arial" pitchFamily="34" charset="0"/>
                <a:cs typeface="Arial" pitchFamily="34" charset="0"/>
              </a:rPr>
              <a:t>Kilit noktaları toplantı boyunca herkesin görebileceği şekilde bir ve ya daha fazla sayıda </a:t>
            </a:r>
            <a:r>
              <a:rPr lang="tr-TR" sz="1800" dirty="0" err="1" smtClean="0">
                <a:latin typeface="Arial" pitchFamily="34" charset="0"/>
                <a:cs typeface="Arial" pitchFamily="34" charset="0"/>
              </a:rPr>
              <a:t>flipçart</a:t>
            </a:r>
            <a:r>
              <a:rPr lang="tr-TR" sz="1800" dirty="0" smtClean="0">
                <a:latin typeface="Arial" pitchFamily="34" charset="0"/>
                <a:cs typeface="Arial" pitchFamily="34" charset="0"/>
              </a:rPr>
              <a:t> ya da beyaz tahta üzerine kaydedin</a:t>
            </a:r>
          </a:p>
          <a:p>
            <a:pPr marL="514350" indent="-514350" algn="just">
              <a:lnSpc>
                <a:spcPct val="150000"/>
              </a:lnSpc>
              <a:buAutoNum type="alphaLcPeriod"/>
            </a:pPr>
            <a:r>
              <a:rPr lang="tr-TR" sz="1800" dirty="0" smtClean="0">
                <a:latin typeface="Arial" pitchFamily="34" charset="0"/>
                <a:cs typeface="Arial" pitchFamily="34" charset="0"/>
              </a:rPr>
              <a:t>Toplantının not tutucusuna not aldırtın ve tartışmaları izlettirin;gerekli oldukça özetlemeler yapmasını ve toplantıdan sonra tutanakları en kısa zamanda göndermesini isteyin.</a:t>
            </a:r>
            <a:endParaRPr lang="tr-TR" sz="1800" dirty="0">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1340768"/>
            <a:ext cx="8229600" cy="4525963"/>
          </a:xfrm>
        </p:spPr>
        <p:txBody>
          <a:bodyPr>
            <a:normAutofit/>
          </a:bodyPr>
          <a:lstStyle/>
          <a:p>
            <a:pPr algn="ctr">
              <a:lnSpc>
                <a:spcPct val="150000"/>
              </a:lnSpc>
              <a:buNone/>
            </a:pPr>
            <a:r>
              <a:rPr lang="tr-TR" sz="1600" dirty="0" smtClean="0">
                <a:latin typeface="Arial" pitchFamily="34" charset="0"/>
                <a:cs typeface="Arial" pitchFamily="34" charset="0"/>
              </a:rPr>
              <a:t>5. Konusunun tartışmalı olduğunu bildiğiniz bir toplantıyı yönetmekte olduğunuzu düşünün.Şu ya da bu nedenle,o konu hakkında mevcut görüşlerden sadece biri dile getirilmiştir.Başka bakış açılarının da bulunduğunu ve onların da dile getirilmesi gerektiğini biliyorsunuz.Aşağıdakilerden hangisi farklı görüşleri açığa çıkarmada kullanılması tavsiye edilen stratejilerden biri DEĞİLDİR?</a:t>
            </a:r>
          </a:p>
          <a:p>
            <a:pPr marL="514350" indent="-514350">
              <a:lnSpc>
                <a:spcPct val="150000"/>
              </a:lnSpc>
              <a:buAutoNum type="alphaLcPeriod"/>
            </a:pPr>
            <a:r>
              <a:rPr lang="tr-TR" sz="1600" dirty="0" smtClean="0">
                <a:latin typeface="Arial" pitchFamily="34" charset="0"/>
                <a:cs typeface="Arial" pitchFamily="34" charset="0"/>
              </a:rPr>
              <a:t>Toplantıda hazır bulunanlardan birinden şeytanın avukatlığını yapmasını isteyin.</a:t>
            </a:r>
          </a:p>
          <a:p>
            <a:pPr marL="514350" indent="-514350">
              <a:lnSpc>
                <a:spcPct val="150000"/>
              </a:lnSpc>
              <a:buAutoNum type="alphaLcPeriod"/>
            </a:pPr>
            <a:r>
              <a:rPr lang="tr-TR" sz="1600" dirty="0" smtClean="0">
                <a:latin typeface="Arial" pitchFamily="34" charset="0"/>
                <a:cs typeface="Arial" pitchFamily="34" charset="0"/>
              </a:rPr>
              <a:t>Katkıda bulunmamış olanlardan konuşmalarını isteyin.</a:t>
            </a:r>
          </a:p>
          <a:p>
            <a:pPr marL="514350" indent="-514350">
              <a:lnSpc>
                <a:spcPct val="150000"/>
              </a:lnSpc>
              <a:buAutoNum type="alphaLcPeriod"/>
            </a:pPr>
            <a:r>
              <a:rPr lang="tr-TR" sz="1600" dirty="0" smtClean="0">
                <a:latin typeface="Arial" pitchFamily="34" charset="0"/>
                <a:cs typeface="Arial" pitchFamily="34" charset="0"/>
              </a:rPr>
              <a:t>Grubu ikili ya da üçlü alt gruplara ayırın ve grubun tamamına rapor verdirin</a:t>
            </a:r>
          </a:p>
          <a:p>
            <a:pPr marL="514350" indent="-514350">
              <a:lnSpc>
                <a:spcPct val="150000"/>
              </a:lnSpc>
              <a:buAutoNum type="alphaLcPeriod"/>
            </a:pPr>
            <a:r>
              <a:rPr lang="tr-TR" sz="1600" dirty="0" smtClean="0">
                <a:latin typeface="Arial" pitchFamily="34" charset="0"/>
                <a:cs typeface="Arial" pitchFamily="34" charset="0"/>
              </a:rPr>
              <a:t>Oylamaya geçmeden önce,grubun duyması gereken başka bakış açıları olduğunu yüksek sesle söyleyerek ,bunları kendiniz dile getirin.</a:t>
            </a:r>
            <a:endParaRPr lang="tr-TR" sz="16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cüneyt\Desktop\toplantı yönetimi (2).png"/>
          <p:cNvPicPr>
            <a:picLocks noChangeAspect="1" noChangeArrowheads="1"/>
          </p:cNvPicPr>
          <p:nvPr/>
        </p:nvPicPr>
        <p:blipFill>
          <a:blip r:embed="rId2" cstate="print"/>
          <a:srcRect/>
          <a:stretch>
            <a:fillRect/>
          </a:stretch>
        </p:blipFill>
        <p:spPr bwMode="auto">
          <a:xfrm>
            <a:off x="1587" y="-27384"/>
            <a:ext cx="9142413" cy="6856413"/>
          </a:xfrm>
          <a:prstGeom prst="rect">
            <a:avLst/>
          </a:prstGeom>
          <a:noFill/>
        </p:spPr>
      </p:pic>
      <p:sp>
        <p:nvSpPr>
          <p:cNvPr id="2" name="1 Başlık"/>
          <p:cNvSpPr>
            <a:spLocks noGrp="1"/>
          </p:cNvSpPr>
          <p:nvPr>
            <p:ph type="title"/>
          </p:nvPr>
        </p:nvSpPr>
        <p:spPr>
          <a:xfrm>
            <a:off x="-252536" y="1052736"/>
            <a:ext cx="8229600" cy="1143000"/>
          </a:xfrm>
        </p:spPr>
        <p:txBody>
          <a:bodyPr>
            <a:normAutofit fontScale="90000"/>
          </a:bodyPr>
          <a:lstStyle/>
          <a:p>
            <a:pPr marL="742950" indent="-742950"/>
            <a:r>
              <a:rPr lang="tr-TR" sz="3600" b="1" dirty="0" smtClean="0">
                <a:latin typeface="Arial" pitchFamily="34" charset="0"/>
                <a:cs typeface="Arial" pitchFamily="34" charset="0"/>
              </a:rPr>
              <a:t>         3.  TOPLANTI SONRASI TAKİP</a:t>
            </a:r>
            <a:r>
              <a:rPr lang="tr-TR" b="1" dirty="0" smtClean="0"/>
              <a:t/>
            </a:r>
            <a:br>
              <a:rPr lang="tr-TR" b="1" dirty="0" smtClean="0"/>
            </a:br>
            <a:endParaRPr lang="tr-TR" dirty="0"/>
          </a:p>
        </p:txBody>
      </p:sp>
      <p:sp>
        <p:nvSpPr>
          <p:cNvPr id="3" name="2 İçerik Yer Tutucusu"/>
          <p:cNvSpPr>
            <a:spLocks noGrp="1"/>
          </p:cNvSpPr>
          <p:nvPr>
            <p:ph idx="1"/>
          </p:nvPr>
        </p:nvSpPr>
        <p:spPr>
          <a:xfrm>
            <a:off x="1403648" y="1844824"/>
            <a:ext cx="8229600" cy="4525963"/>
          </a:xfrm>
        </p:spPr>
        <p:txBody>
          <a:bodyPr/>
          <a:lstStyle/>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3.1   Toplantı Sonrası Başarının Güvence Altında Olması</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3.2    İletişim ve Eylem Planı</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3.3    Hoşnutsuzluklara Kulak Verme</a:t>
            </a:r>
          </a:p>
          <a:p>
            <a:pPr>
              <a:lnSpc>
                <a:spcPct val="150000"/>
              </a:lnSpc>
              <a:buNone/>
            </a:pPr>
            <a:r>
              <a:rPr lang="tr-TR" sz="2000" b="1" dirty="0" smtClean="0">
                <a:effectLst>
                  <a:outerShdw blurRad="38100" dist="38100" dir="2700000" algn="tl">
                    <a:srgbClr val="000000">
                      <a:alpha val="43137"/>
                    </a:srgbClr>
                  </a:outerShdw>
                </a:effectLst>
                <a:latin typeface="Arial" pitchFamily="34" charset="0"/>
                <a:cs typeface="Arial" pitchFamily="34" charset="0"/>
              </a:rPr>
              <a:t>3.4    Toplantıyı Değerlendirme</a:t>
            </a:r>
          </a:p>
          <a:p>
            <a:pPr>
              <a:buNone/>
            </a:pP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1268760"/>
            <a:ext cx="8229600" cy="4525963"/>
          </a:xfrm>
        </p:spPr>
        <p:txBody>
          <a:bodyPr>
            <a:noAutofit/>
          </a:bodyPr>
          <a:lstStyle/>
          <a:p>
            <a:pPr algn="ctr">
              <a:lnSpc>
                <a:spcPct val="150000"/>
              </a:lnSpc>
              <a:buNone/>
            </a:pPr>
            <a:r>
              <a:rPr lang="tr-TR" sz="1600" dirty="0" smtClean="0">
                <a:latin typeface="Arial" pitchFamily="34" charset="0"/>
                <a:cs typeface="Arial" pitchFamily="34" charset="0"/>
              </a:rPr>
              <a:t>6.Karar alma zamanı gelince,grup ya oylama yapar,ya mutabakat sağlanır ya da kararı lider verebilir.Her ne kadar bu yaklaşımların her birinin kendine özgü üstünlük ve sakıncaları varsa da , bir çoğumuz kararın toplantı lideri tarafından alınması konusunda ihtiyatlıyızdır.Kararın lider tarafından alınmasının üstünlükleri nelerdir?</a:t>
            </a:r>
          </a:p>
          <a:p>
            <a:pPr marL="514350" indent="-514350">
              <a:lnSpc>
                <a:spcPct val="150000"/>
              </a:lnSpc>
              <a:buAutoNum type="alphaLcPeriod"/>
            </a:pPr>
            <a:r>
              <a:rPr lang="tr-TR" sz="1600" dirty="0" smtClean="0">
                <a:latin typeface="Arial" pitchFamily="34" charset="0"/>
                <a:cs typeface="Arial" pitchFamily="34" charset="0"/>
              </a:rPr>
              <a:t>Lider kararları en çabuk alınanlardır;unutulmaması gereken önemli nokta, bütün üyelerin kendi görüşlerinin dile geldiği duygusuna sahip olmaları şartıdır.</a:t>
            </a:r>
          </a:p>
          <a:p>
            <a:pPr marL="514350" indent="-514350">
              <a:lnSpc>
                <a:spcPct val="150000"/>
              </a:lnSpc>
              <a:buAutoNum type="alphaLcPeriod"/>
            </a:pPr>
            <a:r>
              <a:rPr lang="tr-TR" sz="1600" dirty="0" smtClean="0">
                <a:latin typeface="Arial" pitchFamily="34" charset="0"/>
                <a:cs typeface="Arial" pitchFamily="34" charset="0"/>
              </a:rPr>
              <a:t>Karar lider tarafından alındığında,grup içinde hiçbir kişi ya da kesim kazanan ya da kaybeden taraf olmaz;unutulmaması gereken önemli nokta,lider kararlarıyla mutabakat oluşturulamayabileceğidir.</a:t>
            </a:r>
          </a:p>
          <a:p>
            <a:pPr marL="514350" indent="-514350">
              <a:lnSpc>
                <a:spcPct val="150000"/>
              </a:lnSpc>
              <a:buAutoNum type="alphaLcPeriod"/>
            </a:pPr>
            <a:r>
              <a:rPr lang="tr-TR" sz="1600" dirty="0" smtClean="0">
                <a:latin typeface="Arial" pitchFamily="34" charset="0"/>
                <a:cs typeface="Arial" pitchFamily="34" charset="0"/>
              </a:rPr>
              <a:t>Grup kararı lider tarafından alındığında,karar öncesi tartışma bu karara kimlerin katılıp kimlerin katılmadığını anlamaya yardımcı olur;unutulmaması gereken kilit nokta,liderin aldığı kararı bütün görüş açıları dile getirilmeden açıklamamasıdır.</a:t>
            </a:r>
            <a:endParaRPr lang="tr-TR" sz="1600" dirty="0">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3" name="2 İçerik Yer Tutucusu"/>
          <p:cNvSpPr>
            <a:spLocks noGrp="1"/>
          </p:cNvSpPr>
          <p:nvPr>
            <p:ph idx="1"/>
          </p:nvPr>
        </p:nvSpPr>
        <p:spPr>
          <a:xfrm>
            <a:off x="467544" y="1196752"/>
            <a:ext cx="8229600" cy="4525963"/>
          </a:xfrm>
        </p:spPr>
        <p:txBody>
          <a:bodyPr>
            <a:normAutofit/>
          </a:bodyPr>
          <a:lstStyle/>
          <a:p>
            <a:pPr algn="ctr">
              <a:lnSpc>
                <a:spcPct val="150000"/>
              </a:lnSpc>
              <a:buNone/>
            </a:pPr>
            <a:r>
              <a:rPr lang="tr-TR" sz="1600" dirty="0" smtClean="0">
                <a:latin typeface="Arial" pitchFamily="34" charset="0"/>
                <a:cs typeface="Arial" pitchFamily="34" charset="0"/>
              </a:rPr>
              <a:t>7. Yapıcı anlaşmazlık en iyi yanıtlara ulaşmanın anahtarı olabilir.Ne ki,kişisel çatışma ve çekişmeler kesinlikle yapıcı değildir.Üretken tartışma ve müzakereyi teşvik edebilmek için olumlu yönlendirici ilkeleri pekiştirmeniz gerekir.Aşağıdakilerden hangisi yapıcı tartışmayı pekiştirici DEĞİLDİR?</a:t>
            </a:r>
          </a:p>
          <a:p>
            <a:pPr marL="514350" indent="-514350">
              <a:lnSpc>
                <a:spcPct val="150000"/>
              </a:lnSpc>
              <a:buAutoNum type="alphaLcPeriod"/>
            </a:pPr>
            <a:r>
              <a:rPr lang="tr-TR" sz="1600" dirty="0" smtClean="0">
                <a:latin typeface="Arial" pitchFamily="34" charset="0"/>
                <a:cs typeface="Arial" pitchFamily="34" charset="0"/>
              </a:rPr>
              <a:t>İnsanların çatışmalı görüşler ortaya atmaları gerektiğine ve bunun önemine vurgu yapmak</a:t>
            </a:r>
          </a:p>
          <a:p>
            <a:pPr marL="514350" indent="-514350">
              <a:lnSpc>
                <a:spcPct val="150000"/>
              </a:lnSpc>
              <a:buAutoNum type="alphaLcPeriod"/>
            </a:pPr>
            <a:r>
              <a:rPr lang="tr-TR" sz="1600" dirty="0" smtClean="0">
                <a:latin typeface="Arial" pitchFamily="34" charset="0"/>
                <a:cs typeface="Arial" pitchFamily="34" charset="0"/>
              </a:rPr>
              <a:t>Lider olarak,tartışmanın kişiselleştiği sonucuna varacak olursanız,ilgili taraflardan toplantıyı terk etmelerini isteme yetkisine sahip olduğunuzu belirtmek</a:t>
            </a:r>
          </a:p>
          <a:p>
            <a:pPr marL="514350" indent="-514350">
              <a:lnSpc>
                <a:spcPct val="150000"/>
              </a:lnSpc>
              <a:buAutoNum type="alphaLcPeriod"/>
            </a:pPr>
            <a:r>
              <a:rPr lang="tr-TR" sz="1600" dirty="0" smtClean="0">
                <a:latin typeface="Arial" pitchFamily="34" charset="0"/>
                <a:cs typeface="Arial" pitchFamily="34" charset="0"/>
              </a:rPr>
              <a:t>Diğer katılımcılar hakkında olumsuz,kişisel ya da profesyonelce olmayan yorumlar yapılmaması gerektiğine vurgu yapmak</a:t>
            </a:r>
            <a:endParaRPr lang="tr-TR" sz="1600" dirty="0">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467544" y="1412776"/>
            <a:ext cx="8229600" cy="4525963"/>
          </a:xfrm>
        </p:spPr>
        <p:txBody>
          <a:bodyPr>
            <a:normAutofit/>
          </a:bodyPr>
          <a:lstStyle/>
          <a:p>
            <a:pPr algn="ctr">
              <a:lnSpc>
                <a:spcPct val="150000"/>
              </a:lnSpc>
              <a:buNone/>
            </a:pPr>
            <a:r>
              <a:rPr lang="tr-TR" sz="1600" dirty="0" smtClean="0">
                <a:latin typeface="Arial" pitchFamily="34" charset="0"/>
                <a:cs typeface="Arial" pitchFamily="34" charset="0"/>
              </a:rPr>
              <a:t>8. Bir iletişim ve eylem planı olmadan sona eren toplantılar çoğu zaman toplantı salonu dışında hiçbir eylem üretmez.İletişim ve eylem planının  etkin bir takibi güvence altına alması için gerekli üç unsur nedir?</a:t>
            </a:r>
          </a:p>
          <a:p>
            <a:pPr marL="514350" indent="-514350">
              <a:lnSpc>
                <a:spcPct val="150000"/>
              </a:lnSpc>
              <a:buAutoNum type="alphaLcPeriod"/>
            </a:pPr>
            <a:r>
              <a:rPr lang="tr-TR" sz="1600" dirty="0" smtClean="0">
                <a:latin typeface="Arial" pitchFamily="34" charset="0"/>
                <a:cs typeface="Arial" pitchFamily="34" charset="0"/>
              </a:rPr>
              <a:t>Destekleyici fikirler de dahil,o özgül kararlar nelerdir ve niçin alınmışlardır?Kararı takip etme zorunluluğunu kim üstlenmiştir?Görevlerin her biri nasıl yerine getirilecektir?</a:t>
            </a:r>
          </a:p>
          <a:p>
            <a:pPr marL="514350" indent="-514350">
              <a:lnSpc>
                <a:spcPct val="150000"/>
              </a:lnSpc>
              <a:buAutoNum type="alphaLcPeriod"/>
            </a:pPr>
            <a:r>
              <a:rPr lang="tr-TR" sz="1600" dirty="0" smtClean="0">
                <a:latin typeface="Arial" pitchFamily="34" charset="0"/>
                <a:cs typeface="Arial" pitchFamily="34" charset="0"/>
              </a:rPr>
              <a:t>Tarihler ve kararı alanlar da dahil,kararlar ne zaman ve nerede alınmıştır? Her karara ait görevler nelerdir?Her görevin sorumluluğunu kim üstlenmiştir?</a:t>
            </a:r>
          </a:p>
          <a:p>
            <a:pPr marL="514350" indent="-514350">
              <a:lnSpc>
                <a:spcPct val="150000"/>
              </a:lnSpc>
              <a:buAutoNum type="alphaLcPeriod"/>
            </a:pPr>
            <a:r>
              <a:rPr lang="tr-TR" sz="1600" dirty="0" smtClean="0">
                <a:latin typeface="Arial" pitchFamily="34" charset="0"/>
                <a:cs typeface="Arial" pitchFamily="34" charset="0"/>
              </a:rPr>
              <a:t>Hangi özgül kararlar alınmıştır ve nasıl bir takip işi gerekmektedir? Her bir görevden kim sorumludur?Her bir görev ne zaman tamamlanacaktır?</a:t>
            </a:r>
          </a:p>
          <a:p>
            <a:pPr marL="514350" indent="-514350">
              <a:buNone/>
            </a:pP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1587" y="1587"/>
            <a:ext cx="9142413" cy="6856413"/>
          </a:xfrm>
          <a:prstGeom prst="rect">
            <a:avLst/>
          </a:prstGeom>
          <a:noFill/>
        </p:spPr>
      </p:pic>
      <p:sp>
        <p:nvSpPr>
          <p:cNvPr id="3" name="2 İçerik Yer Tutucusu"/>
          <p:cNvSpPr>
            <a:spLocks noGrp="1"/>
          </p:cNvSpPr>
          <p:nvPr>
            <p:ph idx="1"/>
          </p:nvPr>
        </p:nvSpPr>
        <p:spPr>
          <a:xfrm>
            <a:off x="467544" y="1412776"/>
            <a:ext cx="8229600" cy="4525963"/>
          </a:xfrm>
        </p:spPr>
        <p:txBody>
          <a:bodyPr>
            <a:normAutofit/>
          </a:bodyPr>
          <a:lstStyle/>
          <a:p>
            <a:pPr algn="ctr">
              <a:lnSpc>
                <a:spcPct val="150000"/>
              </a:lnSpc>
              <a:buNone/>
            </a:pPr>
            <a:r>
              <a:rPr lang="tr-TR" sz="1800" dirty="0" smtClean="0">
                <a:latin typeface="Arial" pitchFamily="34" charset="0"/>
                <a:cs typeface="Arial" pitchFamily="34" charset="0"/>
              </a:rPr>
              <a:t>9.İletişim ve eylem planı kimlere gönderilmelidir?</a:t>
            </a:r>
          </a:p>
          <a:p>
            <a:pPr marL="514350" indent="-514350">
              <a:lnSpc>
                <a:spcPct val="150000"/>
              </a:lnSpc>
              <a:buAutoNum type="alphaLcPeriod"/>
            </a:pPr>
            <a:r>
              <a:rPr lang="tr-TR" sz="1800" dirty="0" smtClean="0">
                <a:latin typeface="Arial" pitchFamily="34" charset="0"/>
                <a:cs typeface="Arial" pitchFamily="34" charset="0"/>
              </a:rPr>
              <a:t>Toplantının bütün katılımcılarına </a:t>
            </a:r>
          </a:p>
          <a:p>
            <a:pPr marL="514350" indent="-514350">
              <a:lnSpc>
                <a:spcPct val="150000"/>
              </a:lnSpc>
              <a:buAutoNum type="alphaLcPeriod"/>
            </a:pPr>
            <a:r>
              <a:rPr lang="tr-TR" sz="1800" dirty="0" smtClean="0">
                <a:latin typeface="Arial" pitchFamily="34" charset="0"/>
                <a:cs typeface="Arial" pitchFamily="34" charset="0"/>
              </a:rPr>
              <a:t>Toplantıya katılmış olan herkese ve toplantıya katılmamış bütün diğer paydaşlara</a:t>
            </a:r>
          </a:p>
          <a:p>
            <a:pPr marL="514350" indent="-514350">
              <a:lnSpc>
                <a:spcPct val="150000"/>
              </a:lnSpc>
              <a:buAutoNum type="alphaLcPeriod"/>
            </a:pPr>
            <a:r>
              <a:rPr lang="tr-TR" sz="1800" dirty="0" smtClean="0">
                <a:latin typeface="Arial" pitchFamily="34" charset="0"/>
                <a:cs typeface="Arial" pitchFamily="34" charset="0"/>
              </a:rPr>
              <a:t>Toplantıya katılmamış bütün paydaşlara.Plan toplantının bütün kilit konularını ve kararlarını özetler;bu planı toplantı katılımcılarına gönderebileceğiniz gibi ,göndermeyebilirsiniz de,çünkü onlar toplantıda ne olup bittiğini zaten bilmektedirler.</a:t>
            </a:r>
          </a:p>
          <a:p>
            <a:pPr>
              <a:buNone/>
            </a:pP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3" name="2 İçerik Yer Tutucusu"/>
          <p:cNvSpPr>
            <a:spLocks noGrp="1"/>
          </p:cNvSpPr>
          <p:nvPr>
            <p:ph idx="1"/>
          </p:nvPr>
        </p:nvSpPr>
        <p:spPr>
          <a:xfrm>
            <a:off x="467544" y="1268760"/>
            <a:ext cx="8229600" cy="4525963"/>
          </a:xfrm>
        </p:spPr>
        <p:txBody>
          <a:bodyPr>
            <a:normAutofit/>
          </a:bodyPr>
          <a:lstStyle/>
          <a:p>
            <a:pPr algn="ctr">
              <a:lnSpc>
                <a:spcPct val="150000"/>
              </a:lnSpc>
              <a:buNone/>
            </a:pPr>
            <a:r>
              <a:rPr lang="tr-TR" sz="1800" dirty="0" smtClean="0">
                <a:latin typeface="Arial" pitchFamily="34" charset="0"/>
                <a:cs typeface="Arial" pitchFamily="34" charset="0"/>
              </a:rPr>
              <a:t>10.Bir toplantının ne zaman bitirilmesi gerektiğini bilmek o toplantıya hazırlanmayı ya da yönetmeyi bilmek kadar önemlidir.Aşağıdakilerden hangisi toplantıyı bitirmek için uygun zaman değildir?</a:t>
            </a:r>
          </a:p>
          <a:p>
            <a:pPr marL="514350" indent="-514350">
              <a:lnSpc>
                <a:spcPct val="150000"/>
              </a:lnSpc>
              <a:buAutoNum type="alphaLcPeriod"/>
            </a:pPr>
            <a:r>
              <a:rPr lang="tr-TR" sz="1800" dirty="0" smtClean="0">
                <a:latin typeface="Arial" pitchFamily="34" charset="0"/>
                <a:cs typeface="Arial" pitchFamily="34" charset="0"/>
              </a:rPr>
              <a:t>Hedeflere varıldığı zaman </a:t>
            </a:r>
          </a:p>
          <a:p>
            <a:pPr marL="514350" indent="-514350">
              <a:lnSpc>
                <a:spcPct val="150000"/>
              </a:lnSpc>
              <a:buAutoNum type="alphaLcPeriod"/>
            </a:pPr>
            <a:r>
              <a:rPr lang="tr-TR" sz="1800" dirty="0" smtClean="0">
                <a:latin typeface="Arial" pitchFamily="34" charset="0"/>
                <a:cs typeface="Arial" pitchFamily="34" charset="0"/>
              </a:rPr>
              <a:t>Hedeflere doğru ilerleyiş kesintiye uğradığı zaman</a:t>
            </a:r>
          </a:p>
          <a:p>
            <a:pPr marL="514350" indent="-514350">
              <a:lnSpc>
                <a:spcPct val="150000"/>
              </a:lnSpc>
              <a:buAutoNum type="alphaLcPeriod"/>
            </a:pPr>
            <a:r>
              <a:rPr lang="tr-TR" sz="1800" dirty="0" smtClean="0">
                <a:latin typeface="Arial" pitchFamily="34" charset="0"/>
                <a:cs typeface="Arial" pitchFamily="34" charset="0"/>
              </a:rPr>
              <a:t>Zaman dolunca</a:t>
            </a:r>
          </a:p>
          <a:p>
            <a:pPr marL="514350" indent="-514350">
              <a:lnSpc>
                <a:spcPct val="150000"/>
              </a:lnSpc>
              <a:buAutoNum type="alphaLcPeriod"/>
            </a:pPr>
            <a:r>
              <a:rPr lang="tr-TR" sz="1800" dirty="0" smtClean="0">
                <a:latin typeface="Arial" pitchFamily="34" charset="0"/>
                <a:cs typeface="Arial" pitchFamily="34" charset="0"/>
              </a:rPr>
              <a:t>Zaman henüz dolmamış olsa bile,karar alacak olan kişiler arasından kilit bir kişi toplantıdan ayrılmak zorunda kaldığında</a:t>
            </a:r>
            <a:endParaRPr lang="tr-TR" sz="1800" dirty="0">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800" b="1" dirty="0" smtClean="0">
                <a:effectLst>
                  <a:outerShdw blurRad="38100" dist="38100" dir="2700000" algn="tl">
                    <a:srgbClr val="000000">
                      <a:alpha val="43137"/>
                    </a:srgbClr>
                  </a:outerShdw>
                </a:effectLst>
                <a:latin typeface="Arial" pitchFamily="34" charset="0"/>
                <a:cs typeface="Arial" pitchFamily="34" charset="0"/>
              </a:rPr>
              <a:t>CEVAPLAR</a:t>
            </a:r>
            <a:endParaRPr lang="tr-TR"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fontScale="92500" lnSpcReduction="20000"/>
          </a:bodyPr>
          <a:lstStyle/>
          <a:p>
            <a:pPr marL="514350" indent="-514350" algn="just">
              <a:lnSpc>
                <a:spcPct val="150000"/>
              </a:lnSpc>
              <a:buAutoNum type="arabicPeriod"/>
            </a:pPr>
            <a:r>
              <a:rPr lang="tr-TR" sz="1800" dirty="0" smtClean="0">
                <a:latin typeface="Arial" pitchFamily="34" charset="0"/>
                <a:cs typeface="Arial" pitchFamily="34" charset="0"/>
              </a:rPr>
              <a:t>C, Az sayıda insanın katılacağı bir iş toplantısını 30 dakika ile 2 saati aşmayacak şekilde planlayın.</a:t>
            </a:r>
          </a:p>
          <a:p>
            <a:pPr marL="514350" indent="-514350" algn="just">
              <a:lnSpc>
                <a:spcPct val="150000"/>
              </a:lnSpc>
              <a:buAutoNum type="arabicPeriod"/>
            </a:pPr>
            <a:r>
              <a:rPr lang="tr-TR" sz="1800" dirty="0" smtClean="0">
                <a:latin typeface="Arial" pitchFamily="34" charset="0"/>
                <a:cs typeface="Arial" pitchFamily="34" charset="0"/>
              </a:rPr>
              <a:t> C,Toplantı gündemini hazırlarken, konuları en tartışmalı olanlardan en az tartışmalı olanlara doğru sıralamak tavsiye EDİLMEZ.</a:t>
            </a:r>
          </a:p>
          <a:p>
            <a:pPr marL="514350" indent="-514350" algn="just">
              <a:lnSpc>
                <a:spcPct val="150000"/>
              </a:lnSpc>
              <a:buAutoNum type="arabicPeriod"/>
            </a:pPr>
            <a:r>
              <a:rPr lang="tr-TR" sz="1800" dirty="0" smtClean="0">
                <a:latin typeface="Arial" pitchFamily="34" charset="0"/>
                <a:cs typeface="Arial" pitchFamily="34" charset="0"/>
              </a:rPr>
              <a:t> B,Temel kurallar,yapıcı bir toplantı yapabilmeyi garanti altına almak için grup üyelerinin üzerinde anlaştıkları davranış ve ilkelerdir.</a:t>
            </a:r>
          </a:p>
          <a:p>
            <a:pPr marL="514350" indent="-514350" algn="just">
              <a:lnSpc>
                <a:spcPct val="150000"/>
              </a:lnSpc>
              <a:buAutoNum type="arabicPeriod"/>
            </a:pPr>
            <a:r>
              <a:rPr lang="tr-TR" sz="1800" dirty="0" smtClean="0">
                <a:latin typeface="Arial" pitchFamily="34" charset="0"/>
                <a:cs typeface="Arial" pitchFamily="34" charset="0"/>
              </a:rPr>
              <a:t>A,Kilit noktaları ya da meseleleri toplantı boyunca herkesin görebileceği şekilde bir </a:t>
            </a:r>
            <a:r>
              <a:rPr lang="tr-TR" sz="1800" dirty="0" err="1" smtClean="0">
                <a:latin typeface="Arial" pitchFamily="34" charset="0"/>
                <a:cs typeface="Arial" pitchFamily="34" charset="0"/>
              </a:rPr>
              <a:t>flipçart</a:t>
            </a:r>
            <a:r>
              <a:rPr lang="tr-TR" sz="1800" dirty="0" smtClean="0">
                <a:latin typeface="Arial" pitchFamily="34" charset="0"/>
                <a:cs typeface="Arial" pitchFamily="34" charset="0"/>
              </a:rPr>
              <a:t> ya da beyaz tahta üzerine kaydetmek üyeler için bir odak noktası yaratır ve herkesin orada yazılanlar konusunda hemfikir olmasını garanti altına alır.</a:t>
            </a:r>
          </a:p>
          <a:p>
            <a:pPr marL="514350" indent="-514350" algn="just">
              <a:lnSpc>
                <a:spcPct val="150000"/>
              </a:lnSpc>
              <a:buAutoNum type="arabicPeriod"/>
            </a:pPr>
            <a:r>
              <a:rPr lang="tr-TR" sz="1800" dirty="0" smtClean="0">
                <a:latin typeface="Arial" pitchFamily="34" charset="0"/>
                <a:cs typeface="Arial" pitchFamily="34" charset="0"/>
              </a:rPr>
              <a:t>D,Bütün görüşleri açığa çıkarmanın tavsiye edilen yolu diğer bakış açılarını kendinizin dile getirmesi DEĞİLDİR.</a:t>
            </a:r>
            <a:endParaRPr lang="tr-TR" sz="1800" dirty="0">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800" b="1" dirty="0" smtClean="0">
                <a:effectLst>
                  <a:outerShdw blurRad="38100" dist="38100" dir="2700000" algn="tl">
                    <a:srgbClr val="000000">
                      <a:alpha val="43137"/>
                    </a:srgbClr>
                  </a:outerShdw>
                </a:effectLst>
                <a:latin typeface="Arial" pitchFamily="34" charset="0"/>
                <a:cs typeface="Arial" pitchFamily="34" charset="0"/>
              </a:rPr>
              <a:t>CEVAPLAR</a:t>
            </a:r>
            <a:endParaRPr lang="tr-TR" sz="28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p:txBody>
          <a:bodyPr>
            <a:normAutofit fontScale="92500" lnSpcReduction="20000"/>
          </a:bodyPr>
          <a:lstStyle/>
          <a:p>
            <a:pPr marL="514350" indent="-514350">
              <a:lnSpc>
                <a:spcPct val="150000"/>
              </a:lnSpc>
              <a:buAutoNum type="arabicPeriod" startAt="6"/>
            </a:pPr>
            <a:r>
              <a:rPr lang="tr-TR" sz="1600" dirty="0" smtClean="0">
                <a:latin typeface="Arial" pitchFamily="34" charset="0"/>
                <a:cs typeface="Arial" pitchFamily="34" charset="0"/>
              </a:rPr>
              <a:t>A,Eğer kararın lider tarafından alınması ve bunun nedenleri konusunda anlayış birliği varsa,lider kararları en çabuk alınandır.</a:t>
            </a:r>
          </a:p>
          <a:p>
            <a:pPr marL="514350" indent="-514350">
              <a:lnSpc>
                <a:spcPct val="150000"/>
              </a:lnSpc>
              <a:buAutoNum type="arabicPeriod" startAt="6"/>
            </a:pPr>
            <a:r>
              <a:rPr lang="tr-TR" sz="1600" dirty="0" smtClean="0">
                <a:latin typeface="Arial" pitchFamily="34" charset="0"/>
                <a:cs typeface="Arial" pitchFamily="34" charset="0"/>
              </a:rPr>
              <a:t> B,Her ne kadar,iki kişinin kendilerine hakim olamamaları halinde,kendilerinden aralarındaki meseleyi toplantı salonunun dışında halletmelerinin istenebileceğini gruba hatırlatmak uygunsa da lider olarak,herhangi bir kişiden toplantıyı terk etmesini isteme türünden bir otorite dayatmasında bulunmanız doğru DEĞİLDİR.</a:t>
            </a:r>
          </a:p>
          <a:p>
            <a:pPr marL="514350" indent="-514350">
              <a:lnSpc>
                <a:spcPct val="150000"/>
              </a:lnSpc>
              <a:buAutoNum type="arabicPeriod" startAt="6"/>
            </a:pPr>
            <a:r>
              <a:rPr lang="tr-TR" sz="1600" dirty="0" smtClean="0">
                <a:latin typeface="Arial" pitchFamily="34" charset="0"/>
                <a:cs typeface="Arial" pitchFamily="34" charset="0"/>
              </a:rPr>
              <a:t> C,Bir iletişim ve eylem planının 3 unsuru olmalıdır:ne,kim ve ne  zaman.Bunların üçünü de içeren bir toplantıyı kapatmak anlamına geleceği gibi,bir başarmışlık duygusu da yaratacaktır.Aynı zamanda bütün </a:t>
            </a:r>
            <a:r>
              <a:rPr lang="tr-TR" sz="1600" dirty="0" err="1" smtClean="0">
                <a:latin typeface="Arial" pitchFamily="34" charset="0"/>
                <a:cs typeface="Arial" pitchFamily="34" charset="0"/>
              </a:rPr>
              <a:t>yarardaşları</a:t>
            </a:r>
            <a:r>
              <a:rPr lang="tr-TR" sz="1600" dirty="0" smtClean="0">
                <a:latin typeface="Arial" pitchFamily="34" charset="0"/>
                <a:cs typeface="Arial" pitchFamily="34" charset="0"/>
              </a:rPr>
              <a:t> kilit kararlar konusunda uyaracak ve herkese aynı mesaj ve enformasyonun gitmesini güvence altına alacaktır.</a:t>
            </a:r>
          </a:p>
          <a:p>
            <a:pPr marL="514350" indent="-514350">
              <a:lnSpc>
                <a:spcPct val="150000"/>
              </a:lnSpc>
              <a:buAutoNum type="arabicPeriod" startAt="9"/>
            </a:pPr>
            <a:r>
              <a:rPr lang="tr-TR" sz="1600" dirty="0" smtClean="0">
                <a:latin typeface="Arial" pitchFamily="34" charset="0"/>
                <a:cs typeface="Arial" pitchFamily="34" charset="0"/>
              </a:rPr>
              <a:t>B,Toplantının sonuçlarına ve kararlarına ilişkin her türlü enformasyon,toplantıda görüşülen meselelerle ve alınan kararlarla ilgili herkese gönderilmelidir.</a:t>
            </a:r>
          </a:p>
          <a:p>
            <a:pPr marL="514350" indent="-514350">
              <a:lnSpc>
                <a:spcPct val="150000"/>
              </a:lnSpc>
              <a:buAutoNum type="arabicPeriod" startAt="9"/>
            </a:pPr>
            <a:r>
              <a:rPr lang="tr-TR" sz="1600" dirty="0" smtClean="0">
                <a:latin typeface="Arial" pitchFamily="34" charset="0"/>
                <a:cs typeface="Arial" pitchFamily="34" charset="0"/>
              </a:rPr>
              <a:t> D,Karar alacak olan kişiler arasından kilit bir isim toplantıdan ayrılmak zorunda kaldığı zaman,bu toplantıyı bitirmek için uygun bir zaman DEĞİLDİR.</a:t>
            </a:r>
            <a:endParaRPr lang="tr-TR" sz="1600" dirty="0">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descr="C:\Users\cüneyt\Desktop\ceyda çalışmalar\Resim2.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3" name="2 İçerik Yer Tutucusu"/>
          <p:cNvSpPr>
            <a:spLocks noGrp="1"/>
          </p:cNvSpPr>
          <p:nvPr>
            <p:ph idx="1"/>
          </p:nvPr>
        </p:nvSpPr>
        <p:spPr>
          <a:xfrm>
            <a:off x="457200" y="692696"/>
            <a:ext cx="8219256" cy="5433467"/>
          </a:xfrm>
        </p:spPr>
        <p:txBody>
          <a:bodyPr>
            <a:normAutofit/>
          </a:bodyPr>
          <a:lstStyle/>
          <a:p>
            <a:pPr algn="ctr">
              <a:buNone/>
            </a:pPr>
            <a:endParaRPr lang="tr-TR" b="1" i="1" dirty="0" smtClean="0"/>
          </a:p>
          <a:p>
            <a:pPr algn="ctr">
              <a:buNone/>
            </a:pPr>
            <a:r>
              <a:rPr lang="tr-TR" sz="2200" b="1" i="1" dirty="0" smtClean="0">
                <a:latin typeface="Arial" pitchFamily="34" charset="0"/>
                <a:cs typeface="Arial" pitchFamily="34" charset="0"/>
              </a:rPr>
              <a:t>TOPLANTI YÖNETİMİ EĞİTİMİ SONA ERDİ</a:t>
            </a:r>
          </a:p>
          <a:p>
            <a:pPr algn="ctr">
              <a:buNone/>
            </a:pPr>
            <a:endParaRPr lang="tr-TR" sz="2200" b="1" i="1" dirty="0" smtClean="0">
              <a:latin typeface="Arial" pitchFamily="34" charset="0"/>
              <a:cs typeface="Arial" pitchFamily="34" charset="0"/>
            </a:endParaRPr>
          </a:p>
          <a:p>
            <a:pPr algn="ctr">
              <a:buNone/>
            </a:pPr>
            <a:r>
              <a:rPr lang="tr-TR" sz="2800" b="1" i="1" u="sng" dirty="0" smtClean="0">
                <a:effectLst>
                  <a:outerShdw blurRad="38100" dist="38100" dir="2700000" algn="tl">
                    <a:srgbClr val="000000">
                      <a:alpha val="43137"/>
                    </a:srgbClr>
                  </a:outerShdw>
                </a:effectLst>
                <a:latin typeface="Arial" pitchFamily="34" charset="0"/>
                <a:cs typeface="Arial" pitchFamily="34" charset="0"/>
              </a:rPr>
              <a:t>TEŞEKKÜR EDERİZ</a:t>
            </a:r>
          </a:p>
          <a:p>
            <a:pPr algn="ctr">
              <a:buNone/>
            </a:pPr>
            <a:endParaRPr lang="tr-TR" sz="2200" b="1" i="1" dirty="0" smtClean="0">
              <a:latin typeface="Arial" pitchFamily="34" charset="0"/>
              <a:cs typeface="Arial" pitchFamily="34" charset="0"/>
            </a:endParaRPr>
          </a:p>
          <a:p>
            <a:pPr algn="ctr">
              <a:buNone/>
            </a:pPr>
            <a:endParaRPr lang="tr-TR" sz="2200" b="1" i="1" dirty="0" smtClean="0">
              <a:latin typeface="Arial" pitchFamily="34" charset="0"/>
              <a:cs typeface="Arial" pitchFamily="34" charset="0"/>
            </a:endParaRPr>
          </a:p>
          <a:p>
            <a:pPr algn="ctr">
              <a:buNone/>
            </a:pPr>
            <a:r>
              <a:rPr lang="tr-TR" sz="2200" b="1" i="1" dirty="0" smtClean="0">
                <a:latin typeface="Arial" pitchFamily="34" charset="0"/>
                <a:cs typeface="Arial" pitchFamily="34" charset="0"/>
              </a:rPr>
              <a:t>BİZİ DAHA YAKINDAN TANIMAK İSTERSENİZ</a:t>
            </a:r>
          </a:p>
          <a:p>
            <a:pPr algn="ctr">
              <a:buNone/>
            </a:pPr>
            <a:r>
              <a:rPr lang="tr-TR" sz="2200" b="1" i="1" dirty="0" smtClean="0">
                <a:latin typeface="Arial" pitchFamily="34" charset="0"/>
                <a:cs typeface="Arial" pitchFamily="34" charset="0"/>
              </a:rPr>
              <a:t>BİR SONRAKİ SAYFAYA GÖZ ATABİLİRSİNİZ</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cüneyt\Desktop\ceyda çalışmalar\Resim2.jpg"/>
          <p:cNvPicPr>
            <a:picLocks noChangeAspect="1" noChangeArrowheads="1"/>
          </p:cNvPicPr>
          <p:nvPr/>
        </p:nvPicPr>
        <p:blipFill>
          <a:blip r:embed="rId2" cstate="print"/>
          <a:srcRect/>
          <a:stretch>
            <a:fillRect/>
          </a:stretch>
        </p:blipFill>
        <p:spPr bwMode="auto">
          <a:xfrm>
            <a:off x="-19050" y="0"/>
            <a:ext cx="9163050" cy="6877050"/>
          </a:xfrm>
          <a:prstGeom prst="rect">
            <a:avLst/>
          </a:prstGeom>
          <a:noFill/>
        </p:spPr>
      </p:pic>
      <p:sp>
        <p:nvSpPr>
          <p:cNvPr id="2" name="1 Başlık"/>
          <p:cNvSpPr>
            <a:spLocks noGrp="1"/>
          </p:cNvSpPr>
          <p:nvPr>
            <p:ph type="title"/>
          </p:nvPr>
        </p:nvSpPr>
        <p:spPr>
          <a:xfrm>
            <a:off x="467544" y="476672"/>
            <a:ext cx="8229600" cy="1143000"/>
          </a:xfrm>
        </p:spPr>
        <p:txBody>
          <a:bodyPr>
            <a:normAutofit fontScale="90000"/>
          </a:bodyPr>
          <a:lstStyle/>
          <a:p>
            <a:r>
              <a:rPr lang="tr-TR" sz="2200" b="1" u="sng" dirty="0" smtClean="0">
                <a:effectLst>
                  <a:outerShdw blurRad="38100" dist="38100" dir="2700000" algn="tl">
                    <a:srgbClr val="000000">
                      <a:alpha val="43137"/>
                    </a:srgbClr>
                  </a:outerShdw>
                </a:effectLst>
                <a:latin typeface="Arial" pitchFamily="34" charset="0"/>
                <a:cs typeface="Arial" pitchFamily="34" charset="0"/>
              </a:rPr>
              <a:t> PERAKENDE OKULUM</a:t>
            </a:r>
            <a:r>
              <a:rPr lang="tr-TR" sz="2400" b="1" u="sng" dirty="0" smtClean="0">
                <a:effectLst>
                  <a:outerShdw blurRad="38100" dist="38100" dir="2700000" algn="tl">
                    <a:srgbClr val="000000">
                      <a:alpha val="43137"/>
                    </a:srgbClr>
                  </a:outerShdw>
                </a:effectLst>
                <a:latin typeface="Arial" pitchFamily="34" charset="0"/>
                <a:cs typeface="Arial" pitchFamily="34" charset="0"/>
              </a:rPr>
              <a:t/>
            </a:r>
            <a:br>
              <a:rPr lang="tr-TR" sz="2400" b="1" u="sng" dirty="0" smtClean="0">
                <a:effectLst>
                  <a:outerShdw blurRad="38100" dist="38100" dir="2700000" algn="tl">
                    <a:srgbClr val="000000">
                      <a:alpha val="43137"/>
                    </a:srgbClr>
                  </a:outerShdw>
                </a:effectLst>
                <a:latin typeface="Arial" pitchFamily="34" charset="0"/>
                <a:cs typeface="Arial" pitchFamily="34" charset="0"/>
              </a:rPr>
            </a:br>
            <a:r>
              <a:rPr lang="tr-TR" sz="2400" b="1" u="sng" dirty="0" smtClean="0">
                <a:effectLst>
                  <a:outerShdw blurRad="38100" dist="38100" dir="2700000" algn="tl">
                    <a:srgbClr val="000000">
                      <a:alpha val="43137"/>
                    </a:srgbClr>
                  </a:outerShdw>
                </a:effectLst>
                <a:latin typeface="Arial" pitchFamily="34" charset="0"/>
                <a:cs typeface="Arial" pitchFamily="34" charset="0"/>
              </a:rPr>
              <a:t/>
            </a:r>
            <a:br>
              <a:rPr lang="tr-TR" sz="2400" b="1" u="sng" dirty="0" smtClean="0">
                <a:effectLst>
                  <a:outerShdw blurRad="38100" dist="38100" dir="2700000" algn="tl">
                    <a:srgbClr val="000000">
                      <a:alpha val="43137"/>
                    </a:srgbClr>
                  </a:outerShdw>
                </a:effectLst>
                <a:latin typeface="Arial" pitchFamily="34" charset="0"/>
                <a:cs typeface="Arial" pitchFamily="34" charset="0"/>
              </a:rPr>
            </a:br>
            <a:endParaRPr lang="tr-TR" sz="2400" b="1" u="sng"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611560" y="1268760"/>
            <a:ext cx="8229600" cy="4525963"/>
          </a:xfrm>
        </p:spPr>
        <p:txBody>
          <a:bodyPr>
            <a:normAutofit/>
          </a:bodyPr>
          <a:lstStyle/>
          <a:p>
            <a:pPr>
              <a:buNone/>
            </a:pPr>
            <a:r>
              <a:rPr lang="tr-TR" sz="1800" b="1" u="sng" dirty="0" smtClean="0">
                <a:effectLst>
                  <a:outerShdw blurRad="38100" dist="38100" dir="2700000" algn="tl">
                    <a:srgbClr val="000000">
                      <a:alpha val="43137"/>
                    </a:srgbClr>
                  </a:outerShdw>
                </a:effectLst>
                <a:latin typeface="Arial" pitchFamily="34" charset="0"/>
                <a:cs typeface="Arial" pitchFamily="34" charset="0"/>
              </a:rPr>
              <a:t>MANİFESTOMUZ</a:t>
            </a:r>
            <a:endParaRPr lang="tr-TR" sz="1800" b="1" dirty="0" smtClean="0">
              <a:latin typeface="Arial" pitchFamily="34" charset="0"/>
              <a:cs typeface="Arial" pitchFamily="34" charset="0"/>
            </a:endParaRPr>
          </a:p>
          <a:p>
            <a:pPr algn="ctr">
              <a:buNone/>
            </a:pPr>
            <a:r>
              <a:rPr lang="tr-TR" sz="1500" b="1" dirty="0" smtClean="0">
                <a:latin typeface="Arial" pitchFamily="34" charset="0"/>
                <a:cs typeface="Arial" pitchFamily="34" charset="0"/>
              </a:rPr>
              <a:t>Perakende de tesadüfler yoktur.</a:t>
            </a:r>
          </a:p>
          <a:p>
            <a:pPr algn="ctr">
              <a:buNone/>
            </a:pPr>
            <a:endParaRPr lang="tr-TR" sz="1500" b="1" dirty="0" smtClean="0">
              <a:latin typeface="Arial" pitchFamily="34" charset="0"/>
              <a:cs typeface="Arial" pitchFamily="34" charset="0"/>
            </a:endParaRPr>
          </a:p>
          <a:p>
            <a:r>
              <a:rPr lang="tr-TR" sz="1500" b="1" dirty="0" smtClean="0">
                <a:latin typeface="Arial" pitchFamily="34" charset="0"/>
                <a:cs typeface="Arial" pitchFamily="34" charset="0"/>
              </a:rPr>
              <a:t>Perakende bir bilimdir.</a:t>
            </a:r>
          </a:p>
          <a:p>
            <a:r>
              <a:rPr lang="tr-TR" sz="1500" b="1" dirty="0" smtClean="0">
                <a:latin typeface="Arial" pitchFamily="34" charset="0"/>
                <a:cs typeface="Arial" pitchFamily="34" charset="0"/>
              </a:rPr>
              <a:t>Bu bilim,akademik temellere dayanır dünyanın kendi ve güneşin etrafında dönüşü gibi birbirini andıran tekrarların döngüsel hareketi olup bilimsel yaklaşımla açıklanabilir.</a:t>
            </a:r>
          </a:p>
          <a:p>
            <a:r>
              <a:rPr lang="tr-TR" sz="1500" b="1" dirty="0" smtClean="0">
                <a:latin typeface="Arial" pitchFamily="34" charset="0"/>
                <a:cs typeface="Arial" pitchFamily="34" charset="0"/>
              </a:rPr>
              <a:t>Bizden önce ve sonra yapılan araştırmalarla deneyler yapılarak vakit geçirilmeden uygulanmalıdır.</a:t>
            </a:r>
          </a:p>
          <a:p>
            <a:r>
              <a:rPr lang="tr-TR" sz="1500" b="1" dirty="0" smtClean="0">
                <a:latin typeface="Arial" pitchFamily="34" charset="0"/>
                <a:cs typeface="Arial" pitchFamily="34" charset="0"/>
              </a:rPr>
              <a:t>Her uygulama yeniden gözden geçirilerek eksiklikleri tamamlanmalıdır.perakende sürekli değişir döngüseldir.</a:t>
            </a:r>
          </a:p>
          <a:p>
            <a:pPr algn="ctr">
              <a:buNone/>
            </a:pPr>
            <a:endParaRPr lang="tr-TR" sz="1500" b="1" dirty="0" smtClean="0">
              <a:latin typeface="Arial" pitchFamily="34" charset="0"/>
              <a:cs typeface="Arial" pitchFamily="34" charset="0"/>
            </a:endParaRPr>
          </a:p>
          <a:p>
            <a:pPr algn="ctr">
              <a:buNone/>
            </a:pPr>
            <a:r>
              <a:rPr lang="tr-TR" sz="1500" b="1" dirty="0" smtClean="0">
                <a:latin typeface="Arial" pitchFamily="34" charset="0"/>
                <a:cs typeface="Arial" pitchFamily="34" charset="0"/>
              </a:rPr>
              <a:t>Bunun farkında olarak oluşturulacak sistemlerle perakende biliminin daha ileriye taşınmasını sağlayacağız.</a:t>
            </a:r>
          </a:p>
          <a:p>
            <a:pPr algn="ctr">
              <a:buNone/>
            </a:pPr>
            <a:r>
              <a:rPr lang="tr-TR" sz="1800" b="1" u="sng" dirty="0" smtClean="0">
                <a:effectLst>
                  <a:outerShdw blurRad="38100" dist="38100" dir="2700000" algn="tl">
                    <a:srgbClr val="000000">
                      <a:alpha val="43137"/>
                    </a:srgbClr>
                  </a:outerShdw>
                </a:effectLst>
                <a:latin typeface="Arial" pitchFamily="34" charset="0"/>
                <a:cs typeface="Arial" pitchFamily="34" charset="0"/>
              </a:rPr>
              <a:t> Gönüllüyüz,Kararlıyız</a:t>
            </a:r>
          </a:p>
          <a:p>
            <a:pPr algn="ctr">
              <a:buNone/>
            </a:pPr>
            <a:endParaRPr lang="tr-TR" sz="1600" b="1" dirty="0" smtClean="0"/>
          </a:p>
          <a:p>
            <a:pPr algn="ctr">
              <a:buNone/>
            </a:pPr>
            <a:endParaRPr lang="tr-TR" sz="1600" b="1" dirty="0">
              <a:latin typeface="Arial" pitchFamily="34" charset="0"/>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cüneyt\Desktop\ceyda çalışmalar\Resim2.jpg"/>
          <p:cNvPicPr>
            <a:picLocks noChangeAspect="1" noChangeArrowheads="1"/>
          </p:cNvPicPr>
          <p:nvPr/>
        </p:nvPicPr>
        <p:blipFill>
          <a:blip r:embed="rId2" cstate="print"/>
          <a:srcRect/>
          <a:stretch>
            <a:fillRect/>
          </a:stretch>
        </p:blipFill>
        <p:spPr bwMode="auto">
          <a:xfrm>
            <a:off x="-19050" y="0"/>
            <a:ext cx="9163050" cy="6877050"/>
          </a:xfrm>
          <a:prstGeom prst="rect">
            <a:avLst/>
          </a:prstGeom>
          <a:noFill/>
        </p:spPr>
      </p:pic>
      <p:sp>
        <p:nvSpPr>
          <p:cNvPr id="2" name="1 Başlık"/>
          <p:cNvSpPr>
            <a:spLocks noGrp="1"/>
          </p:cNvSpPr>
          <p:nvPr>
            <p:ph type="title"/>
          </p:nvPr>
        </p:nvSpPr>
        <p:spPr>
          <a:xfrm>
            <a:off x="395536" y="836712"/>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   PERAKENDE OKULUM</a:t>
            </a:r>
            <a:br>
              <a:rPr lang="tr-TR" sz="2000" b="1" u="sng" dirty="0" smtClean="0">
                <a:effectLst>
                  <a:outerShdw blurRad="38100" dist="38100" dir="2700000" algn="tl">
                    <a:srgbClr val="000000">
                      <a:alpha val="43137"/>
                    </a:srgbClr>
                  </a:outerShdw>
                </a:effectLst>
                <a:latin typeface="Arial" pitchFamily="34" charset="0"/>
                <a:cs typeface="Arial" pitchFamily="34" charset="0"/>
              </a:rPr>
            </a:br>
            <a:r>
              <a:rPr lang="tr-TR" sz="2000" b="1" u="sng" dirty="0" smtClean="0">
                <a:effectLst>
                  <a:outerShdw blurRad="38100" dist="38100" dir="2700000" algn="tl">
                    <a:srgbClr val="000000">
                      <a:alpha val="43137"/>
                    </a:srgbClr>
                  </a:outerShdw>
                </a:effectLst>
                <a:latin typeface="Arial" pitchFamily="34" charset="0"/>
                <a:cs typeface="Arial" pitchFamily="34" charset="0"/>
              </a:rPr>
              <a:t/>
            </a:r>
            <a:br>
              <a:rPr lang="tr-TR" sz="2000" b="1" u="sng" dirty="0" smtClean="0">
                <a:effectLst>
                  <a:outerShdw blurRad="38100" dist="38100" dir="2700000" algn="tl">
                    <a:srgbClr val="000000">
                      <a:alpha val="43137"/>
                    </a:srgbClr>
                  </a:outerShdw>
                </a:effectLst>
                <a:latin typeface="Arial" pitchFamily="34" charset="0"/>
                <a:cs typeface="Arial" pitchFamily="34" charset="0"/>
              </a:rPr>
            </a:br>
            <a:endParaRPr lang="tr-TR" sz="2000" b="1" u="sng"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395536" y="1700808"/>
            <a:ext cx="8229600" cy="4525963"/>
          </a:xfrm>
        </p:spPr>
        <p:txBody>
          <a:bodyPr>
            <a:normAutofit/>
          </a:bodyPr>
          <a:lstStyle/>
          <a:p>
            <a:pPr algn="just">
              <a:lnSpc>
                <a:spcPct val="150000"/>
              </a:lnSpc>
              <a:buNone/>
            </a:pPr>
            <a:endParaRPr lang="tr-TR" sz="1600" b="1" dirty="0" smtClean="0">
              <a:latin typeface="Arial" pitchFamily="34" charset="0"/>
              <a:cs typeface="Arial" pitchFamily="34" charset="0"/>
            </a:endParaRPr>
          </a:p>
          <a:p>
            <a:pPr algn="just">
              <a:lnSpc>
                <a:spcPct val="150000"/>
              </a:lnSpc>
              <a:buNone/>
            </a:pPr>
            <a:r>
              <a:rPr lang="tr-TR" sz="1600" b="1" dirty="0" smtClean="0">
                <a:latin typeface="Arial" pitchFamily="34" charset="0"/>
                <a:cs typeface="Arial" pitchFamily="34" charset="0"/>
              </a:rPr>
              <a:t>      </a:t>
            </a:r>
            <a:r>
              <a:rPr lang="tr-TR" sz="2000" b="1" u="sng" dirty="0" smtClean="0">
                <a:effectLst>
                  <a:outerShdw blurRad="38100" dist="38100" dir="2700000" algn="tl">
                    <a:srgbClr val="000000">
                      <a:alpha val="43137"/>
                    </a:srgbClr>
                  </a:outerShdw>
                </a:effectLst>
                <a:latin typeface="Arial" pitchFamily="34" charset="0"/>
                <a:cs typeface="Arial" pitchFamily="34" charset="0"/>
              </a:rPr>
              <a:t>VİZYON :   </a:t>
            </a:r>
            <a:endParaRPr lang="tr-TR" sz="1600" b="1" dirty="0" smtClean="0">
              <a:latin typeface="Arial" pitchFamily="34" charset="0"/>
              <a:cs typeface="Arial" pitchFamily="34" charset="0"/>
            </a:endParaRPr>
          </a:p>
          <a:p>
            <a:pPr algn="just">
              <a:buNone/>
            </a:pPr>
            <a:r>
              <a:rPr lang="tr-TR" sz="1600" b="1" dirty="0" smtClean="0">
                <a:latin typeface="Arial" pitchFamily="34" charset="0"/>
                <a:cs typeface="Arial" pitchFamily="34" charset="0"/>
              </a:rPr>
              <a:t>      Profesyonellere ve şirketlere ulaşarak 2015 yılında ülkemizdeki perakende siteleri içerisinde ilk beş siteden biri olmak.</a:t>
            </a:r>
          </a:p>
          <a:p>
            <a:pPr algn="just">
              <a:lnSpc>
                <a:spcPct val="150000"/>
              </a:lnSpc>
              <a:buNone/>
            </a:pPr>
            <a:r>
              <a:rPr lang="tr-TR" sz="2000" b="1" dirty="0" smtClean="0">
                <a:latin typeface="Arial" pitchFamily="34" charset="0"/>
                <a:cs typeface="Arial" pitchFamily="34" charset="0"/>
              </a:rPr>
              <a:t>    </a:t>
            </a:r>
          </a:p>
          <a:p>
            <a:pPr algn="just">
              <a:lnSpc>
                <a:spcPct val="150000"/>
              </a:lnSpc>
              <a:buNone/>
            </a:pPr>
            <a:r>
              <a:rPr lang="tr-TR" sz="2000" b="1" dirty="0" smtClean="0">
                <a:latin typeface="Arial" pitchFamily="34" charset="0"/>
                <a:cs typeface="Arial" pitchFamily="34" charset="0"/>
              </a:rPr>
              <a:t>     </a:t>
            </a:r>
            <a:r>
              <a:rPr lang="tr-TR" sz="2000" b="1" u="sng" dirty="0" smtClean="0">
                <a:effectLst>
                  <a:outerShdw blurRad="38100" dist="38100" dir="2700000" algn="tl">
                    <a:srgbClr val="000000">
                      <a:alpha val="43137"/>
                    </a:srgbClr>
                  </a:outerShdw>
                </a:effectLst>
                <a:latin typeface="Arial" pitchFamily="34" charset="0"/>
                <a:cs typeface="Arial" pitchFamily="34" charset="0"/>
              </a:rPr>
              <a:t>MİSYON :</a:t>
            </a:r>
          </a:p>
          <a:p>
            <a:pPr algn="just">
              <a:buNone/>
            </a:pPr>
            <a:r>
              <a:rPr lang="tr-TR" sz="1600" b="1" dirty="0" smtClean="0">
                <a:latin typeface="Arial" pitchFamily="34" charset="0"/>
                <a:cs typeface="Arial" pitchFamily="34" charset="0"/>
              </a:rPr>
              <a:t>      Perakende sektöründeki tüm bilgi, sistemlerin geliştirilmesi ve sektör çalışanlarının bilinçlendirilerek sektörün gelişimine katkı sağlamak ve perakendenin sistematik </a:t>
            </a:r>
            <a:r>
              <a:rPr lang="tr-TR" sz="1600" b="1" dirty="0" err="1" smtClean="0">
                <a:latin typeface="Arial" pitchFamily="34" charset="0"/>
                <a:cs typeface="Arial" pitchFamily="34" charset="0"/>
              </a:rPr>
              <a:t>farkındalığını</a:t>
            </a:r>
            <a:r>
              <a:rPr lang="tr-TR" sz="1600" b="1" dirty="0" smtClean="0">
                <a:latin typeface="Arial" pitchFamily="34" charset="0"/>
                <a:cs typeface="Arial" pitchFamily="34" charset="0"/>
              </a:rPr>
              <a:t> arttırırken bilginin uygulanmasını sağlamak.</a:t>
            </a:r>
            <a:endParaRPr lang="tr-TR" sz="1600"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50000"/>
              </a:lnSpc>
              <a:buNone/>
            </a:pPr>
            <a:endParaRPr lang="tr-TR" sz="2000" b="1" u="sng"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50000"/>
              </a:lnSpc>
              <a:buNone/>
            </a:pPr>
            <a:endParaRPr lang="tr-TR" sz="1600" b="1" dirty="0" smtClean="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toplantı yönetimi (2).png"/>
          <p:cNvPicPr>
            <a:picLocks noChangeAspect="1" noChangeArrowheads="1"/>
          </p:cNvPicPr>
          <p:nvPr/>
        </p:nvPicPr>
        <p:blipFill>
          <a:blip r:embed="rId2" cstate="print"/>
          <a:srcRect/>
          <a:stretch>
            <a:fillRect/>
          </a:stretch>
        </p:blipFill>
        <p:spPr bwMode="auto">
          <a:xfrm>
            <a:off x="0" y="1587"/>
            <a:ext cx="9142413" cy="6856413"/>
          </a:xfrm>
          <a:prstGeom prst="rect">
            <a:avLst/>
          </a:prstGeom>
          <a:noFill/>
        </p:spPr>
      </p:pic>
      <p:sp>
        <p:nvSpPr>
          <p:cNvPr id="5127" name="Rectangle 7"/>
          <p:cNvSpPr>
            <a:spLocks noChangeArrowheads="1"/>
          </p:cNvSpPr>
          <p:nvPr/>
        </p:nvSpPr>
        <p:spPr bwMode="auto">
          <a:xfrm>
            <a:off x="0" y="-22890"/>
            <a:ext cx="9016356" cy="1600341"/>
          </a:xfrm>
          <a:prstGeom prst="rect">
            <a:avLst/>
          </a:prstGeom>
          <a:noFill/>
          <a:ln w="9525">
            <a:noFill/>
            <a:miter lim="800000"/>
            <a:headEnd/>
            <a:tailEnd/>
          </a:ln>
          <a:effectLst/>
        </p:spPr>
        <p:txBody>
          <a:bodyPr vert="horz" wrap="none" lIns="274551" tIns="30470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endParaRPr kumimoji="0" lang="tr-TR" sz="2000" b="1" i="0" u="sng" strike="noStrike" cap="none" normalizeH="0" baseline="0" dirty="0" smtClean="0">
              <a:ln>
                <a:noFill/>
              </a:ln>
              <a:solidFill>
                <a:srgbClr val="000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tabLst/>
            </a:pPr>
            <a:r>
              <a:rPr kumimoji="0" lang="tr-TR" sz="2000" b="1" i="0" u="sng" strike="noStrike" cap="none" normalizeH="0" baseline="0" dirty="0" smtClean="0">
                <a:ln>
                  <a:noFill/>
                </a:ln>
                <a:solidFill>
                  <a:srgbClr val="000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TOPLANTI NEDİR?</a:t>
            </a:r>
          </a:p>
          <a:p>
            <a:pPr marL="0" marR="0" lvl="0" indent="0" algn="ctr" defTabSz="914400" rtl="0" eaLnBrk="1" fontAlgn="base" latinLnBrk="0" hangingPunct="1">
              <a:lnSpc>
                <a:spcPct val="100000"/>
              </a:lnSpc>
              <a:spcBef>
                <a:spcPct val="0"/>
              </a:spcBef>
              <a:spcAft>
                <a:spcPct val="0"/>
              </a:spcAft>
              <a:buClrTx/>
              <a:buSzTx/>
              <a:tabLst/>
            </a:pPr>
            <a:endParaRPr kumimoji="0" lang="tr-TR" sz="2000" b="1" i="0" u="sng" strike="noStrike" cap="none" normalizeH="0" baseline="0" dirty="0" smtClean="0">
              <a:ln>
                <a:noFill/>
              </a:ln>
              <a:solidFill>
                <a:srgbClr val="365F91"/>
              </a:solidFill>
              <a:effectLst>
                <a:outerShdw blurRad="38100" dist="38100" dir="2700000" algn="tl">
                  <a:srgbClr val="000000">
                    <a:alpha val="43137"/>
                  </a:srgbClr>
                </a:outerShdw>
              </a:effectLst>
              <a:latin typeface="Arial" pitchFamily="34" charset="0"/>
              <a:ea typeface="Times New Roman" pitchFamily="18" charset="0"/>
              <a:cs typeface="Arial" pitchFamily="34" charset="0"/>
            </a:endParaRPr>
          </a:p>
          <a:p>
            <a:pPr marR="0" lvl="0" indent="90488" algn="l" defTabSz="914400" rtl="0" eaLnBrk="0" fontAlgn="base" latinLnBrk="0" hangingPunct="0">
              <a:lnSpc>
                <a:spcPct val="15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İnsanların belli amaçlarla bir araya gelerek oluşturduğu katılım sürecine verilen isimdir. </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p:txBody>
      </p:sp>
      <p:sp>
        <p:nvSpPr>
          <p:cNvPr id="5128" name="Rectangle 8"/>
          <p:cNvSpPr>
            <a:spLocks noChangeArrowheads="1"/>
          </p:cNvSpPr>
          <p:nvPr/>
        </p:nvSpPr>
        <p:spPr bwMode="auto">
          <a:xfrm>
            <a:off x="-136255" y="847256"/>
            <a:ext cx="9039654" cy="230832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000"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000"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000"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Toplantı Yönetimi İle Amaçlanan;</a:t>
            </a:r>
            <a:endParaRPr kumimoji="0" lang="tr-TR" sz="2000" b="0"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p>
          <a:p>
            <a:pPr marL="269875" marR="0" lvl="0" defTabSz="914400" rtl="0" eaLnBrk="0" fontAlgn="base" latinLnBrk="0" hangingPunct="0">
              <a:lnSpc>
                <a:spcPct val="150000"/>
              </a:lnSpc>
              <a:spcBef>
                <a:spcPct val="0"/>
              </a:spcBef>
              <a:spcAft>
                <a:spcPct val="0"/>
              </a:spcAft>
              <a:buClrTx/>
              <a:buSzTx/>
              <a:buFontTx/>
              <a:buNone/>
              <a:tabLst/>
            </a:pPr>
            <a:r>
              <a:rPr lang="tr-TR" sz="1600" dirty="0" smtClean="0">
                <a:latin typeface="Arial" pitchFamily="34" charset="0"/>
                <a:ea typeface="Calibri" pitchFamily="34" charset="0"/>
                <a:cs typeface="Arial" pitchFamily="34" charset="0"/>
              </a:rPr>
              <a:t>  </a:t>
            </a:r>
            <a:r>
              <a:rPr kumimoji="0" lang="tr-TR"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Doğru, gerçekçi bilgi aktarımı ile seviyeli iletişim ve sağlam kararlar almak için</a:t>
            </a:r>
            <a:r>
              <a:rPr lang="tr-TR" sz="1600" b="1" dirty="0" smtClean="0">
                <a:latin typeface="Arial" pitchFamily="34" charset="0"/>
                <a:ea typeface="Calibri" pitchFamily="34" charset="0"/>
                <a:cs typeface="Arial" pitchFamily="34" charset="0"/>
              </a:rPr>
              <a:t> </a:t>
            </a: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yapılan</a:t>
            </a:r>
          </a:p>
          <a:p>
            <a:pPr marL="179388" marR="0" lvl="0" indent="90488" defTabSz="914400" rtl="0" eaLnBrk="0" fontAlgn="base" latinLnBrk="0" hangingPunct="0">
              <a:lnSpc>
                <a:spcPct val="15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çift yönlü iletişim faaliyeti olan toplantının aşamalarını, gidiş yolunu aktarmaktır. </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p:txBody>
      </p:sp>
      <p:sp>
        <p:nvSpPr>
          <p:cNvPr id="5129" name="Rectangle 9"/>
          <p:cNvSpPr>
            <a:spLocks noChangeArrowheads="1"/>
          </p:cNvSpPr>
          <p:nvPr/>
        </p:nvSpPr>
        <p:spPr bwMode="auto">
          <a:xfrm>
            <a:off x="251520" y="3287743"/>
            <a:ext cx="6957354" cy="258532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R="0" lvl="0" defTabSz="914400" rtl="0" eaLnBrk="1" fontAlgn="base" latinLnBrk="0" hangingPunct="1">
              <a:lnSpc>
                <a:spcPct val="100000"/>
              </a:lnSpc>
              <a:spcBef>
                <a:spcPct val="0"/>
              </a:spcBef>
              <a:spcAft>
                <a:spcPct val="0"/>
              </a:spcAft>
              <a:buClrTx/>
              <a:buSzTx/>
              <a:buFontTx/>
              <a:buNone/>
              <a:tabLst/>
            </a:pPr>
            <a:r>
              <a:rPr kumimoji="0" lang="tr-TR"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Buna Ek Olarak ;</a:t>
            </a:r>
          </a:p>
          <a:p>
            <a:pPr marL="0" marR="0" lvl="0" indent="0" defTabSz="914400" rtl="0" eaLnBrk="1" fontAlgn="base" latinLnBrk="0" hangingPunct="1">
              <a:lnSpc>
                <a:spcPct val="100000"/>
              </a:lnSpc>
              <a:spcBef>
                <a:spcPct val="0"/>
              </a:spcBef>
              <a:spcAft>
                <a:spcPct val="0"/>
              </a:spcAft>
              <a:buClrTx/>
              <a:buSzTx/>
              <a:buFontTx/>
              <a:buNone/>
              <a:tabLst/>
            </a:pPr>
            <a:endParaRPr kumimoji="0" lang="tr-TR" b="1" i="0" u="none" strike="noStrike" cap="none" normalizeH="0" baseline="0" dirty="0" smtClean="0">
              <a:ln>
                <a:noFill/>
              </a:ln>
              <a:solidFill>
                <a:schemeClr val="tx1"/>
              </a:solidFill>
              <a:effectLst/>
              <a:latin typeface="Arial" pitchFamily="34" charset="0"/>
              <a:cs typeface="Arial" pitchFamily="34" charset="0"/>
            </a:endParaRPr>
          </a:p>
          <a:p>
            <a:pPr marL="90488" marR="0" lvl="0" indent="-90488" algn="just" defTabSz="914400" rtl="0" eaLnBrk="0" fontAlgn="base" latinLnBrk="0" hangingPunct="0">
              <a:lnSpc>
                <a:spcPct val="150000"/>
              </a:lnSpc>
              <a:spcBef>
                <a:spcPct val="0"/>
              </a:spcBef>
              <a:spcAft>
                <a:spcPct val="0"/>
              </a:spcAft>
              <a:buClrTx/>
              <a:buSzTx/>
              <a:buFontTx/>
              <a:buChar char="•"/>
              <a:tabLst/>
            </a:pPr>
            <a:r>
              <a:rPr kumimoji="0" lang="tr-TR" b="1" i="0" u="none" strike="noStrike" cap="none" normalizeH="0" baseline="0" dirty="0" smtClean="0">
                <a:ln>
                  <a:noFill/>
                </a:ln>
                <a:solidFill>
                  <a:schemeClr val="tx1"/>
                </a:solidFill>
                <a:effectLst/>
                <a:latin typeface="Arial" pitchFamily="34" charset="0"/>
                <a:cs typeface="Arial" pitchFamily="34" charset="0"/>
              </a:rPr>
              <a:t> </a:t>
            </a:r>
            <a:r>
              <a:rPr kumimoji="0" lang="tr-TR" sz="1600" b="1" i="0" u="none" strike="noStrike" cap="none" normalizeH="0" baseline="0" dirty="0" smtClean="0">
                <a:ln>
                  <a:noFill/>
                </a:ln>
                <a:solidFill>
                  <a:schemeClr val="tx1"/>
                </a:solidFill>
                <a:effectLst/>
                <a:latin typeface="Arial" pitchFamily="34" charset="0"/>
                <a:cs typeface="Arial" pitchFamily="34" charset="0"/>
              </a:rPr>
              <a:t>Toplantı</a:t>
            </a:r>
            <a:r>
              <a:rPr kumimoji="0" lang="tr-TR" sz="1600" b="1" i="0" u="none" strike="noStrike" cap="none" normalizeH="0" dirty="0" smtClean="0">
                <a:ln>
                  <a:noFill/>
                </a:ln>
                <a:solidFill>
                  <a:schemeClr val="tx1"/>
                </a:solidFill>
                <a:effectLst/>
                <a:latin typeface="Arial" pitchFamily="34" charset="0"/>
                <a:cs typeface="Arial" pitchFamily="34" charset="0"/>
              </a:rPr>
              <a:t> </a:t>
            </a:r>
            <a:r>
              <a:rPr kumimoji="0" lang="tr-TR" sz="1600" b="1" i="0" u="none" strike="noStrike" cap="none" normalizeH="0" baseline="0" dirty="0" smtClean="0">
                <a:ln>
                  <a:noFill/>
                </a:ln>
                <a:solidFill>
                  <a:schemeClr val="tx1"/>
                </a:solidFill>
                <a:effectLst/>
                <a:latin typeface="Arial" pitchFamily="34" charset="0"/>
                <a:cs typeface="Arial" pitchFamily="34" charset="0"/>
              </a:rPr>
              <a:t>ne zaman,nasıl yapılmalı,</a:t>
            </a:r>
          </a:p>
          <a:p>
            <a:pPr marL="90488" marR="0" lvl="0" indent="-90488" algn="just" defTabSz="914400" rtl="0" eaLnBrk="0" fontAlgn="base" latinLnBrk="0" hangingPunct="0">
              <a:lnSpc>
                <a:spcPct val="150000"/>
              </a:lnSpc>
              <a:spcBef>
                <a:spcPct val="0"/>
              </a:spcBef>
              <a:spcAft>
                <a:spcPct val="0"/>
              </a:spcAft>
              <a:buClrTx/>
              <a:buSzTx/>
              <a:buFontTx/>
              <a:buChar char="•"/>
              <a:tabLst/>
            </a:pPr>
            <a:r>
              <a:rPr kumimoji="0" lang="tr-TR" sz="1600" b="1" i="0" u="none" strike="noStrike" cap="none" normalizeH="0" baseline="0" dirty="0" smtClean="0">
                <a:ln>
                  <a:noFill/>
                </a:ln>
                <a:solidFill>
                  <a:schemeClr val="tx1"/>
                </a:solidFill>
                <a:effectLst/>
                <a:latin typeface="Arial" pitchFamily="34" charset="0"/>
                <a:cs typeface="Arial" pitchFamily="34" charset="0"/>
              </a:rPr>
              <a:t> Serim,düğüm,çözüm aşamasında hangi aşamalardan geçmeli,</a:t>
            </a:r>
          </a:p>
          <a:p>
            <a:pPr marL="90488" marR="0" lvl="0" indent="-90488" algn="just" defTabSz="914400" rtl="0" eaLnBrk="0" fontAlgn="base" latinLnBrk="0" hangingPunct="0">
              <a:lnSpc>
                <a:spcPct val="150000"/>
              </a:lnSpc>
              <a:spcBef>
                <a:spcPct val="0"/>
              </a:spcBef>
              <a:spcAft>
                <a:spcPct val="0"/>
              </a:spcAft>
              <a:buClrTx/>
              <a:buSzTx/>
              <a:buFontTx/>
              <a:buChar char="•"/>
              <a:tabLst/>
            </a:pPr>
            <a:r>
              <a:rPr kumimoji="0" lang="tr-TR" sz="1600" b="1" i="0" u="none" strike="noStrike" cap="none" normalizeH="0" baseline="0" dirty="0" smtClean="0">
                <a:ln>
                  <a:noFill/>
                </a:ln>
                <a:solidFill>
                  <a:schemeClr val="tx1"/>
                </a:solidFill>
                <a:effectLst/>
                <a:latin typeface="Arial" pitchFamily="34" charset="0"/>
                <a:cs typeface="Arial" pitchFamily="34" charset="0"/>
              </a:rPr>
              <a:t> Amaca ulaşmak için kullanılan 8-18-1800 kuralı,</a:t>
            </a:r>
          </a:p>
          <a:p>
            <a:pPr marL="90488" marR="0" lvl="0" indent="-90488" algn="just" defTabSz="914400" rtl="0" eaLnBrk="0" fontAlgn="base" latinLnBrk="0" hangingPunct="0">
              <a:lnSpc>
                <a:spcPct val="150000"/>
              </a:lnSpc>
              <a:spcBef>
                <a:spcPct val="0"/>
              </a:spcBef>
              <a:spcAft>
                <a:spcPct val="0"/>
              </a:spcAft>
              <a:buClrTx/>
              <a:buSzTx/>
              <a:buFontTx/>
              <a:buChar char="•"/>
              <a:tabLst/>
            </a:pPr>
            <a:r>
              <a:rPr kumimoji="0" lang="tr-TR" sz="1600" b="1" i="0" u="none" strike="noStrike" cap="none" normalizeH="0" baseline="0" dirty="0" smtClean="0">
                <a:ln>
                  <a:noFill/>
                </a:ln>
                <a:solidFill>
                  <a:schemeClr val="tx1"/>
                </a:solidFill>
                <a:effectLst/>
                <a:latin typeface="Arial" pitchFamily="34" charset="0"/>
                <a:cs typeface="Arial" pitchFamily="34" charset="0"/>
              </a:rPr>
              <a:t>Güzel açılış yapan toplantılar kötü kapanış yaparsa nelerden </a:t>
            </a:r>
          </a:p>
          <a:p>
            <a:pPr marR="0" lvl="0" algn="just" defTabSz="914400" rtl="0" eaLnBrk="0" fontAlgn="base" latinLnBrk="0" hangingPunct="0">
              <a:lnSpc>
                <a:spcPct val="150000"/>
              </a:lnSpc>
              <a:spcBef>
                <a:spcPct val="0"/>
              </a:spcBef>
              <a:spcAft>
                <a:spcPct val="0"/>
              </a:spcAft>
              <a:buClrTx/>
              <a:buSzTx/>
              <a:tabLst/>
            </a:pPr>
            <a:r>
              <a:rPr kumimoji="0" lang="tr-TR" sz="1600" b="1" i="0" u="none" strike="noStrike" cap="none" normalizeH="0" baseline="0" dirty="0" smtClean="0">
                <a:ln>
                  <a:noFill/>
                </a:ln>
                <a:solidFill>
                  <a:schemeClr val="tx1"/>
                </a:solidFill>
                <a:effectLst/>
                <a:latin typeface="Arial" pitchFamily="34" charset="0"/>
                <a:cs typeface="Arial" pitchFamily="34" charset="0"/>
              </a:rPr>
              <a:t>  söz etmeli konularıyla toplantıları başarılı kılmaya yardımcı olmaktır</a:t>
            </a:r>
            <a:r>
              <a:rPr kumimoji="0" lang="tr-TR" b="1" i="0" u="none" strike="noStrike" cap="none" normalizeH="0" baseline="0" dirty="0" smtClean="0">
                <a:ln>
                  <a:noFill/>
                </a:ln>
                <a:solidFill>
                  <a:schemeClr val="tx1"/>
                </a:solidFill>
                <a:effectLst/>
                <a:latin typeface="Arial" pitchFamily="34" charset="0"/>
                <a:cs typeface="Arial" pitchFamily="34" charset="0"/>
              </a:rPr>
              <a:t>.</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cüneyt\Desktop\ceyda çalışmalar\Resim2.jpg"/>
          <p:cNvPicPr>
            <a:picLocks noChangeAspect="1" noChangeArrowheads="1"/>
          </p:cNvPicPr>
          <p:nvPr/>
        </p:nvPicPr>
        <p:blipFill>
          <a:blip r:embed="rId2" cstate="print"/>
          <a:srcRect/>
          <a:stretch>
            <a:fillRect/>
          </a:stretch>
        </p:blipFill>
        <p:spPr bwMode="auto">
          <a:xfrm>
            <a:off x="-9525" y="-9525"/>
            <a:ext cx="9163050" cy="6877050"/>
          </a:xfrm>
          <a:prstGeom prst="rect">
            <a:avLst/>
          </a:prstGeom>
          <a:noFill/>
        </p:spPr>
      </p:pic>
      <p:sp>
        <p:nvSpPr>
          <p:cNvPr id="2" name="1 Başlık"/>
          <p:cNvSpPr>
            <a:spLocks noGrp="1"/>
          </p:cNvSpPr>
          <p:nvPr>
            <p:ph type="title"/>
          </p:nvPr>
        </p:nvSpPr>
        <p:spPr>
          <a:xfrm>
            <a:off x="467544" y="548680"/>
            <a:ext cx="8229600" cy="1143000"/>
          </a:xfrm>
        </p:spPr>
        <p:txBody>
          <a:bodyPr>
            <a:normAutofit/>
          </a:bodyPr>
          <a:lstStyle/>
          <a:p>
            <a:r>
              <a:rPr lang="tr-TR" sz="2000" b="1" u="sng" dirty="0" smtClean="0">
                <a:effectLst>
                  <a:outerShdw blurRad="38100" dist="38100" dir="2700000" algn="tl">
                    <a:srgbClr val="000000">
                      <a:alpha val="43137"/>
                    </a:srgbClr>
                  </a:outerShdw>
                </a:effectLst>
                <a:latin typeface="Arial" pitchFamily="34" charset="0"/>
                <a:cs typeface="Arial" pitchFamily="34" charset="0"/>
              </a:rPr>
              <a:t> PERAKENDE OKULUM</a:t>
            </a:r>
            <a:br>
              <a:rPr lang="tr-TR" sz="2000" b="1" u="sng" dirty="0" smtClean="0">
                <a:effectLst>
                  <a:outerShdw blurRad="38100" dist="38100" dir="2700000" algn="tl">
                    <a:srgbClr val="000000">
                      <a:alpha val="43137"/>
                    </a:srgbClr>
                  </a:outerShdw>
                </a:effectLst>
                <a:latin typeface="Arial" pitchFamily="34" charset="0"/>
                <a:cs typeface="Arial" pitchFamily="34" charset="0"/>
              </a:rPr>
            </a:br>
            <a:r>
              <a:rPr lang="tr-TR" sz="2000" b="1" u="sng" dirty="0" smtClean="0">
                <a:effectLst>
                  <a:outerShdw blurRad="38100" dist="38100" dir="2700000" algn="tl">
                    <a:srgbClr val="000000">
                      <a:alpha val="43137"/>
                    </a:srgbClr>
                  </a:outerShdw>
                </a:effectLst>
                <a:latin typeface="Arial" pitchFamily="34" charset="0"/>
                <a:cs typeface="Arial" pitchFamily="34" charset="0"/>
              </a:rPr>
              <a:t/>
            </a:r>
            <a:br>
              <a:rPr lang="tr-TR" sz="2000" b="1" u="sng" dirty="0" smtClean="0">
                <a:effectLst>
                  <a:outerShdw blurRad="38100" dist="38100" dir="2700000" algn="tl">
                    <a:srgbClr val="000000">
                      <a:alpha val="43137"/>
                    </a:srgbClr>
                  </a:outerShdw>
                </a:effectLst>
                <a:latin typeface="Arial" pitchFamily="34" charset="0"/>
                <a:cs typeface="Arial" pitchFamily="34" charset="0"/>
              </a:rPr>
            </a:br>
            <a:endParaRPr lang="tr-TR" sz="2000" dirty="0"/>
          </a:p>
        </p:txBody>
      </p:sp>
      <p:sp>
        <p:nvSpPr>
          <p:cNvPr id="3" name="2 İçerik Yer Tutucusu"/>
          <p:cNvSpPr>
            <a:spLocks noGrp="1"/>
          </p:cNvSpPr>
          <p:nvPr>
            <p:ph idx="1"/>
          </p:nvPr>
        </p:nvSpPr>
        <p:spPr>
          <a:xfrm>
            <a:off x="755576" y="1556792"/>
            <a:ext cx="8229600" cy="4525963"/>
          </a:xfrm>
        </p:spPr>
        <p:txBody>
          <a:bodyPr>
            <a:normAutofit/>
          </a:bodyPr>
          <a:lstStyle/>
          <a:p>
            <a:pPr>
              <a:buNone/>
            </a:pPr>
            <a:r>
              <a:rPr lang="tr-TR" sz="1900" b="1" u="sng" dirty="0" smtClean="0">
                <a:effectLst>
                  <a:outerShdw blurRad="38100" dist="38100" dir="2700000" algn="tl">
                    <a:srgbClr val="000000">
                      <a:alpha val="43137"/>
                    </a:srgbClr>
                  </a:outerShdw>
                </a:effectLst>
                <a:latin typeface="Arial" pitchFamily="34" charset="0"/>
                <a:cs typeface="Arial" pitchFamily="34" charset="0"/>
              </a:rPr>
              <a:t>Temel Değerleri</a:t>
            </a:r>
            <a:r>
              <a:rPr lang="tr-TR" sz="1900" b="1" dirty="0" smtClean="0">
                <a:latin typeface="Arial" pitchFamily="34" charset="0"/>
                <a:cs typeface="Arial" pitchFamily="34" charset="0"/>
              </a:rPr>
              <a:t>;</a:t>
            </a:r>
          </a:p>
          <a:p>
            <a:pPr>
              <a:buNone/>
            </a:pPr>
            <a:endParaRPr lang="tr-TR" sz="1900" b="1" dirty="0" smtClean="0">
              <a:latin typeface="Arial" pitchFamily="34" charset="0"/>
              <a:cs typeface="Arial" pitchFamily="34" charset="0"/>
            </a:endParaRPr>
          </a:p>
          <a:p>
            <a:r>
              <a:rPr lang="tr-TR" sz="1600" b="1" dirty="0" smtClean="0">
                <a:latin typeface="Arial" pitchFamily="34" charset="0"/>
                <a:cs typeface="Arial" pitchFamily="34" charset="0"/>
              </a:rPr>
              <a:t>Her zaman AÇIK sloganını benimseyerek her türlü fikre açık olmak ve önyargılı olmamak.</a:t>
            </a:r>
          </a:p>
          <a:p>
            <a:r>
              <a:rPr lang="tr-TR" sz="1600" b="1" dirty="0" smtClean="0">
                <a:latin typeface="Arial" pitchFamily="34" charset="0"/>
                <a:cs typeface="Arial" pitchFamily="34" charset="0"/>
              </a:rPr>
              <a:t>Karşılıksız, gönüllü bilgi, deneyim paylaşımı</a:t>
            </a:r>
          </a:p>
          <a:p>
            <a:r>
              <a:rPr lang="tr-TR" sz="1600" b="1" dirty="0" smtClean="0">
                <a:latin typeface="Arial" pitchFamily="34" charset="0"/>
                <a:cs typeface="Arial" pitchFamily="34" charset="0"/>
              </a:rPr>
              <a:t>Perakende sektörünün gelişimi için istekli olmak</a:t>
            </a:r>
          </a:p>
          <a:p>
            <a:r>
              <a:rPr lang="tr-TR" sz="1600" b="1" dirty="0" smtClean="0">
                <a:latin typeface="Arial" pitchFamily="34" charset="0"/>
                <a:cs typeface="Arial" pitchFamily="34" charset="0"/>
              </a:rPr>
              <a:t>Yüksek </a:t>
            </a:r>
            <a:r>
              <a:rPr lang="tr-TR" sz="1600" b="1" dirty="0" err="1" smtClean="0">
                <a:latin typeface="Arial" pitchFamily="34" charset="0"/>
                <a:cs typeface="Arial" pitchFamily="34" charset="0"/>
              </a:rPr>
              <a:t>farkındalık</a:t>
            </a:r>
            <a:r>
              <a:rPr lang="tr-TR" sz="1600" b="1" dirty="0" smtClean="0">
                <a:latin typeface="Arial" pitchFamily="34" charset="0"/>
                <a:cs typeface="Arial" pitchFamily="34" charset="0"/>
              </a:rPr>
              <a:t> ve ilgi</a:t>
            </a:r>
          </a:p>
          <a:p>
            <a:r>
              <a:rPr lang="tr-TR" sz="1600" b="1" dirty="0" smtClean="0">
                <a:latin typeface="Arial" pitchFamily="34" charset="0"/>
                <a:cs typeface="Arial" pitchFamily="34" charset="0"/>
              </a:rPr>
              <a:t>Cesaret, özgüven, alçakgönüllülük</a:t>
            </a:r>
          </a:p>
          <a:p>
            <a:r>
              <a:rPr lang="tr-TR" sz="1600" b="1" dirty="0" smtClean="0">
                <a:latin typeface="Arial" pitchFamily="34" charset="0"/>
                <a:cs typeface="Arial" pitchFamily="34" charset="0"/>
              </a:rPr>
              <a:t>Akademik bilgileri ve teorileri pratiğe geçirme isteği ve iradesi</a:t>
            </a:r>
          </a:p>
          <a:p>
            <a:r>
              <a:rPr lang="tr-TR" sz="1600" b="1" dirty="0" smtClean="0">
                <a:latin typeface="Arial" pitchFamily="34" charset="0"/>
                <a:cs typeface="Arial" pitchFamily="34" charset="0"/>
              </a:rPr>
              <a:t>Yeni insanlar yetiştirme ve bitmez öğrenme tutkusu</a:t>
            </a:r>
          </a:p>
          <a:p>
            <a:pPr>
              <a:buNone/>
            </a:pPr>
            <a:endParaRPr lang="tr-T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cüneyt\Desktop\ceyda çalışmalar\Resim2.jpg"/>
          <p:cNvPicPr>
            <a:picLocks noChangeAspect="1" noChangeArrowheads="1"/>
          </p:cNvPicPr>
          <p:nvPr/>
        </p:nvPicPr>
        <p:blipFill>
          <a:blip r:embed="rId2" cstate="print"/>
          <a:srcRect/>
          <a:stretch>
            <a:fillRect/>
          </a:stretch>
        </p:blipFill>
        <p:spPr bwMode="auto">
          <a:xfrm>
            <a:off x="0" y="0"/>
            <a:ext cx="9163050" cy="6877050"/>
          </a:xfrm>
          <a:prstGeom prst="rect">
            <a:avLst/>
          </a:prstGeom>
          <a:noFill/>
        </p:spPr>
      </p:pic>
      <p:sp>
        <p:nvSpPr>
          <p:cNvPr id="2" name="1 Başlık"/>
          <p:cNvSpPr>
            <a:spLocks noGrp="1"/>
          </p:cNvSpPr>
          <p:nvPr>
            <p:ph type="title"/>
          </p:nvPr>
        </p:nvSpPr>
        <p:spPr>
          <a:xfrm>
            <a:off x="467544" y="1052736"/>
            <a:ext cx="8229600" cy="1143000"/>
          </a:xfrm>
        </p:spPr>
        <p:txBody>
          <a:bodyPr>
            <a:normAutofit/>
          </a:bodyPr>
          <a:lstStyle/>
          <a:p>
            <a:r>
              <a:rPr lang="tr-TR" sz="2000" b="1" u="sng" dirty="0" smtClean="0">
                <a:latin typeface="Arial" pitchFamily="34" charset="0"/>
                <a:cs typeface="Arial" pitchFamily="34" charset="0"/>
              </a:rPr>
              <a:t>BİZE ULAŞMAK İÇİN ;</a:t>
            </a:r>
            <a:endParaRPr lang="tr-TR" sz="2000" b="1" u="sng" dirty="0">
              <a:latin typeface="Arial" pitchFamily="34" charset="0"/>
              <a:cs typeface="Arial" pitchFamily="34" charset="0"/>
            </a:endParaRPr>
          </a:p>
        </p:txBody>
      </p:sp>
      <p:pic>
        <p:nvPicPr>
          <p:cNvPr id="5123" name="Picture 3" descr="C:\Users\cüneyt\Desktop\Twitter.png"/>
          <p:cNvPicPr>
            <a:picLocks noChangeAspect="1" noChangeArrowheads="1"/>
          </p:cNvPicPr>
          <p:nvPr/>
        </p:nvPicPr>
        <p:blipFill>
          <a:blip r:embed="rId3" cstate="print"/>
          <a:srcRect/>
          <a:stretch>
            <a:fillRect/>
          </a:stretch>
        </p:blipFill>
        <p:spPr bwMode="auto">
          <a:xfrm>
            <a:off x="5436096" y="3645024"/>
            <a:ext cx="469900" cy="469900"/>
          </a:xfrm>
          <a:prstGeom prst="rect">
            <a:avLst/>
          </a:prstGeom>
          <a:noFill/>
        </p:spPr>
      </p:pic>
      <p:pic>
        <p:nvPicPr>
          <p:cNvPr id="5124" name="Picture 4" descr="C:\Users\cüneyt\Desktop\Google.png"/>
          <p:cNvPicPr>
            <a:picLocks noChangeAspect="1" noChangeArrowheads="1"/>
          </p:cNvPicPr>
          <p:nvPr/>
        </p:nvPicPr>
        <p:blipFill>
          <a:blip r:embed="rId4" cstate="print"/>
          <a:srcRect/>
          <a:stretch>
            <a:fillRect/>
          </a:stretch>
        </p:blipFill>
        <p:spPr bwMode="auto">
          <a:xfrm>
            <a:off x="4355976" y="3645024"/>
            <a:ext cx="469900" cy="469900"/>
          </a:xfrm>
          <a:prstGeom prst="rect">
            <a:avLst/>
          </a:prstGeom>
          <a:noFill/>
        </p:spPr>
      </p:pic>
      <p:pic>
        <p:nvPicPr>
          <p:cNvPr id="5125" name="Picture 5" descr="C:\Users\cüneyt\Desktop\Facebook.png"/>
          <p:cNvPicPr>
            <a:picLocks noChangeAspect="1" noChangeArrowheads="1"/>
          </p:cNvPicPr>
          <p:nvPr/>
        </p:nvPicPr>
        <p:blipFill>
          <a:blip r:embed="rId5" cstate="print"/>
          <a:srcRect/>
          <a:stretch>
            <a:fillRect/>
          </a:stretch>
        </p:blipFill>
        <p:spPr bwMode="auto">
          <a:xfrm>
            <a:off x="3275856" y="3645024"/>
            <a:ext cx="469900" cy="469900"/>
          </a:xfrm>
          <a:prstGeom prst="rect">
            <a:avLst/>
          </a:prstGeom>
          <a:noFill/>
        </p:spPr>
      </p:pic>
      <p:sp>
        <p:nvSpPr>
          <p:cNvPr id="10" name="9 İçerik Yer Tutucusu"/>
          <p:cNvSpPr>
            <a:spLocks noGrp="1"/>
          </p:cNvSpPr>
          <p:nvPr>
            <p:ph idx="1"/>
          </p:nvPr>
        </p:nvSpPr>
        <p:spPr/>
        <p:txBody>
          <a:bodyPr/>
          <a:lstStyle/>
          <a:p>
            <a:pPr>
              <a:buNone/>
            </a:pPr>
            <a:endParaRPr lang="tr-TR" dirty="0" smtClean="0">
              <a:solidFill>
                <a:schemeClr val="tx1">
                  <a:lumMod val="85000"/>
                  <a:lumOff val="15000"/>
                </a:schemeClr>
              </a:solidFill>
              <a:hlinkClick r:id="rId6"/>
            </a:endParaRPr>
          </a:p>
          <a:p>
            <a:pPr>
              <a:buNone/>
            </a:pPr>
            <a:endParaRPr lang="tr-TR" dirty="0" smtClean="0">
              <a:solidFill>
                <a:schemeClr val="tx1">
                  <a:lumMod val="85000"/>
                  <a:lumOff val="15000"/>
                </a:schemeClr>
              </a:solidFill>
              <a:hlinkClick r:id="rId6"/>
            </a:endParaRPr>
          </a:p>
          <a:p>
            <a:pPr algn="ctr">
              <a:buNone/>
            </a:pPr>
            <a:r>
              <a:rPr lang="tr-TR" dirty="0" smtClean="0">
                <a:solidFill>
                  <a:schemeClr val="tx1">
                    <a:lumMod val="85000"/>
                    <a:lumOff val="15000"/>
                  </a:schemeClr>
                </a:solidFill>
                <a:hlinkClick r:id="rId6"/>
              </a:rPr>
              <a:t>www.</a:t>
            </a:r>
            <a:r>
              <a:rPr lang="tr-TR" dirty="0" err="1" smtClean="0">
                <a:solidFill>
                  <a:schemeClr val="tx1">
                    <a:lumMod val="85000"/>
                    <a:lumOff val="15000"/>
                  </a:schemeClr>
                </a:solidFill>
                <a:hlinkClick r:id="rId6"/>
              </a:rPr>
              <a:t>perakendeokulum</a:t>
            </a:r>
            <a:r>
              <a:rPr lang="tr-TR" dirty="0" smtClean="0">
                <a:solidFill>
                  <a:schemeClr val="tx1">
                    <a:lumMod val="85000"/>
                    <a:lumOff val="15000"/>
                  </a:schemeClr>
                </a:solidFill>
                <a:hlinkClick r:id="rId6"/>
              </a:rPr>
              <a:t>.com</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Users\cüneyt\Desktop\toplantı yönetimi (2).png"/>
          <p:cNvPicPr>
            <a:picLocks noChangeAspect="1" noChangeArrowheads="1"/>
          </p:cNvPicPr>
          <p:nvPr/>
        </p:nvPicPr>
        <p:blipFill>
          <a:blip r:embed="rId2" cstate="print"/>
          <a:srcRect/>
          <a:stretch>
            <a:fillRect/>
          </a:stretch>
        </p:blipFill>
        <p:spPr bwMode="auto">
          <a:xfrm>
            <a:off x="0" y="0"/>
            <a:ext cx="9142413" cy="6856413"/>
          </a:xfrm>
          <a:prstGeom prst="rect">
            <a:avLst/>
          </a:prstGeom>
          <a:noFill/>
        </p:spPr>
      </p:pic>
      <p:sp>
        <p:nvSpPr>
          <p:cNvPr id="2" name="1 Başlık"/>
          <p:cNvSpPr>
            <a:spLocks noGrp="1"/>
          </p:cNvSpPr>
          <p:nvPr>
            <p:ph type="title"/>
          </p:nvPr>
        </p:nvSpPr>
        <p:spPr/>
        <p:txBody>
          <a:bodyPr>
            <a:normAutofit/>
          </a:bodyPr>
          <a:lstStyle/>
          <a:p>
            <a:r>
              <a:rPr lang="tr-TR" sz="2000" b="1" dirty="0" smtClean="0">
                <a:effectLst>
                  <a:outerShdw blurRad="38100" dist="38100" dir="2700000" algn="tl">
                    <a:srgbClr val="000000">
                      <a:alpha val="43137"/>
                    </a:srgbClr>
                  </a:outerShdw>
                </a:effectLst>
                <a:latin typeface="Arial" pitchFamily="34" charset="0"/>
                <a:cs typeface="Arial" pitchFamily="34" charset="0"/>
              </a:rPr>
              <a:t>TOPLANTININ AMACI ÜZERİNE VAKA İNCELEMESİ</a:t>
            </a:r>
            <a:endParaRPr lang="tr-TR" sz="2000" b="1" dirty="0">
              <a:effectLst>
                <a:outerShdw blurRad="38100" dist="38100" dir="2700000" algn="tl">
                  <a:srgbClr val="000000">
                    <a:alpha val="43137"/>
                  </a:srgbClr>
                </a:outerShdw>
              </a:effectLst>
              <a:latin typeface="Arial" pitchFamily="34" charset="0"/>
              <a:cs typeface="Arial" pitchFamily="34" charset="0"/>
            </a:endParaRPr>
          </a:p>
        </p:txBody>
      </p:sp>
      <p:sp>
        <p:nvSpPr>
          <p:cNvPr id="1028" name="Rectangle 4"/>
          <p:cNvSpPr>
            <a:spLocks noChangeArrowheads="1"/>
          </p:cNvSpPr>
          <p:nvPr/>
        </p:nvSpPr>
        <p:spPr bwMode="auto">
          <a:xfrm>
            <a:off x="395536" y="1289279"/>
            <a:ext cx="8460432"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tr-TR"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lang="tr-TR" sz="1600" dirty="0" smtClean="0">
                <a:latin typeface="Arial" pitchFamily="34" charset="0"/>
                <a:ea typeface="Calibri" pitchFamily="34" charset="0"/>
                <a:cs typeface="Arial" pitchFamily="34" charset="0"/>
              </a:rPr>
              <a:t>Mağaza 1.müdürü olan Zeynep Hanım o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hafta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yapılacak toplantıyı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düşündükçe gergin anlar yaşamaktaydı.Zamanını toplantı yaptığı kişilerin plansız aldıkları kararları ve asıl konuları değil </a:t>
            </a:r>
            <a:r>
              <a:rPr kumimoji="0" lang="tr-TR" sz="160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toplantı dışı konuşmaların neden olduğu sorunları halletmekle geçireceğini bildiği için sıkıntı</a:t>
            </a:r>
            <a:r>
              <a:rPr kumimoji="0" lang="tr-TR" sz="1600" u="none" strike="noStrike" cap="none" normalizeH="0" dirty="0" smtClean="0">
                <a:ln>
                  <a:noFill/>
                </a:ln>
                <a:solidFill>
                  <a:schemeClr val="tx1"/>
                </a:solidFill>
                <a:effectLst/>
                <a:latin typeface="Arial" pitchFamily="34" charset="0"/>
                <a:ea typeface="Calibri" pitchFamily="34" charset="0"/>
                <a:cs typeface="Arial" pitchFamily="34" charset="0"/>
              </a:rPr>
              <a:t> duymaktaydı</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.Çünkü </a:t>
            </a:r>
            <a:r>
              <a:rPr lang="tr-TR" sz="1600" dirty="0" smtClean="0">
                <a:latin typeface="Arial" pitchFamily="34" charset="0"/>
                <a:ea typeface="Calibri" pitchFamily="34" charset="0"/>
                <a:cs typeface="Arial" pitchFamily="34" charset="0"/>
              </a:rPr>
              <a:t>2.müdürü,reyon yöneticileri,kasa ve depo sorumluları</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onun canını sıkacak cümleleri telaffuz etmekten çekinmeyeceklerdi</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a:t>
            </a:r>
            <a:r>
              <a:rPr lang="tr-TR" sz="1600" b="1" i="1" dirty="0" smtClean="0">
                <a:latin typeface="Arial" pitchFamily="34" charset="0"/>
                <a:ea typeface="Calibri" pitchFamily="34" charset="0"/>
                <a:cs typeface="Arial" pitchFamily="34" charset="0"/>
              </a:rPr>
              <a:t>Zeynep Hanım bunu yapacağınızı neden söylemedeniz daha evvelden böyle söyleyeceğinizi ve düşündüğünüzü bilseydik yapmazdık</a:t>
            </a:r>
            <a:r>
              <a:rPr kumimoji="0" lang="tr-TR" sz="1600" b="1" i="1"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tr-TR" sz="1600" b="1" i="1"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lang="tr-TR" sz="1600" dirty="0" smtClean="0">
                <a:latin typeface="Arial" pitchFamily="34" charset="0"/>
                <a:ea typeface="Calibri" pitchFamily="34" charset="0"/>
                <a:cs typeface="Arial" pitchFamily="34" charset="0"/>
              </a:rPr>
              <a:t>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Zeynep Hanım,verilen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cevapların da aynı olacağını biliyordu.Bunu bir ya da iki kişinin değil herkesin yapacağını da</a:t>
            </a:r>
            <a:r>
              <a:rPr kumimoji="0" lang="tr-TR" sz="160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tr-TR" sz="1600" u="none" strike="noStrike" cap="none" normalizeH="0" dirty="0" smtClean="0">
                <a:ln>
                  <a:noFill/>
                </a:ln>
                <a:solidFill>
                  <a:schemeClr val="tx1"/>
                </a:solidFill>
                <a:effectLst/>
                <a:latin typeface="Arial" pitchFamily="34" charset="0"/>
                <a:ea typeface="Calibri" pitchFamily="34" charset="0"/>
                <a:cs typeface="Arial" pitchFamily="34" charset="0"/>
              </a:rPr>
              <a:t>kabullenmişti</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.Zeynep Hanım,etkin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bir iletişim kurmak için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mağazadaki ekibine </a:t>
            </a:r>
            <a:r>
              <a:rPr kumimoji="0" lang="tr-TR" sz="1600" u="none" strike="noStrike" cap="none" normalizeH="0" baseline="0" dirty="0" smtClean="0">
                <a:ln>
                  <a:noFill/>
                </a:ln>
                <a:solidFill>
                  <a:schemeClr val="tx1"/>
                </a:solidFill>
                <a:effectLst/>
                <a:latin typeface="Arial" pitchFamily="34" charset="0"/>
                <a:ea typeface="Calibri" pitchFamily="34" charset="0"/>
                <a:cs typeface="Arial" pitchFamily="34" charset="0"/>
              </a:rPr>
              <a:t>yol göstermesi gerektiğinin farkındaydı.Sakız gibi uzayıp giden toplantıların işkenceye dönüşmesini hiç istemiyordu.Ortaya çıkan her sorun içinse ayrı ayrı toplantı yapmak da ayrı bir sıkıntıydı .</a:t>
            </a:r>
            <a:endParaRPr kumimoji="0" lang="tr-TR" sz="160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cüneyt\Desktop\toplantı yönetimi (2).png"/>
          <p:cNvPicPr>
            <a:picLocks noChangeAspect="1" noChangeArrowheads="1"/>
          </p:cNvPicPr>
          <p:nvPr/>
        </p:nvPicPr>
        <p:blipFill>
          <a:blip r:embed="rId2" cstate="print"/>
          <a:srcRect/>
          <a:stretch>
            <a:fillRect/>
          </a:stretch>
        </p:blipFill>
        <p:spPr bwMode="auto">
          <a:xfrm>
            <a:off x="1587" y="1588"/>
            <a:ext cx="9142413" cy="6856412"/>
          </a:xfrm>
          <a:prstGeom prst="rect">
            <a:avLst/>
          </a:prstGeom>
          <a:noFill/>
        </p:spPr>
      </p:pic>
      <p:sp>
        <p:nvSpPr>
          <p:cNvPr id="2" name="1 Başlık"/>
          <p:cNvSpPr>
            <a:spLocks noGrp="1"/>
          </p:cNvSpPr>
          <p:nvPr>
            <p:ph type="title"/>
          </p:nvPr>
        </p:nvSpPr>
        <p:spPr/>
        <p:txBody>
          <a:bodyPr>
            <a:normAutofit/>
          </a:bodyPr>
          <a:lstStyle/>
          <a:p>
            <a:r>
              <a:rPr lang="tr-TR" sz="2000" b="1" dirty="0" smtClean="0">
                <a:effectLst>
                  <a:outerShdw blurRad="38100" dist="38100" dir="2700000" algn="tl">
                    <a:srgbClr val="000000">
                      <a:alpha val="43137"/>
                    </a:srgbClr>
                  </a:outerShdw>
                </a:effectLst>
                <a:latin typeface="Arial" pitchFamily="34" charset="0"/>
                <a:cs typeface="Arial" pitchFamily="34" charset="0"/>
              </a:rPr>
              <a:t>BU DURUMDA ZEYNEP NE YAPMALI ?</a:t>
            </a:r>
            <a:endParaRPr lang="tr-TR" sz="2000" dirty="0">
              <a:effectLst>
                <a:outerShdw blurRad="38100" dist="38100" dir="2700000" algn="tl">
                  <a:srgbClr val="000000">
                    <a:alpha val="43137"/>
                  </a:srgbClr>
                </a:outerShdw>
              </a:effectLst>
              <a:latin typeface="Arial" pitchFamily="34" charset="0"/>
              <a:cs typeface="Arial" pitchFamily="34" charset="0"/>
            </a:endParaRPr>
          </a:p>
        </p:txBody>
      </p:sp>
      <p:sp>
        <p:nvSpPr>
          <p:cNvPr id="3" name="2 İçerik Yer Tutucusu"/>
          <p:cNvSpPr>
            <a:spLocks noGrp="1"/>
          </p:cNvSpPr>
          <p:nvPr>
            <p:ph idx="1"/>
          </p:nvPr>
        </p:nvSpPr>
        <p:spPr>
          <a:xfrm>
            <a:off x="251520" y="1268760"/>
            <a:ext cx="8229600" cy="4813995"/>
          </a:xfrm>
        </p:spPr>
        <p:txBody>
          <a:bodyPr>
            <a:normAutofit fontScale="77500" lnSpcReduction="20000"/>
          </a:bodyPr>
          <a:lstStyle/>
          <a:p>
            <a:pPr algn="just">
              <a:buNone/>
            </a:pPr>
            <a:r>
              <a:rPr lang="tr-TR" sz="1900" i="1" dirty="0" smtClean="0">
                <a:latin typeface="Arial" pitchFamily="34" charset="0"/>
                <a:cs typeface="Arial" pitchFamily="34" charset="0"/>
              </a:rPr>
              <a:t>        </a:t>
            </a:r>
          </a:p>
          <a:p>
            <a:pPr algn="just">
              <a:lnSpc>
                <a:spcPct val="170000"/>
              </a:lnSpc>
              <a:buNone/>
            </a:pPr>
            <a:r>
              <a:rPr lang="tr-TR" sz="1900" i="1" dirty="0" smtClean="0">
                <a:latin typeface="Arial" pitchFamily="34" charset="0"/>
                <a:cs typeface="Arial" pitchFamily="34" charset="0"/>
              </a:rPr>
              <a:t>          </a:t>
            </a:r>
            <a:r>
              <a:rPr lang="tr-TR" sz="1900" dirty="0" smtClean="0">
                <a:latin typeface="Arial" pitchFamily="34" charset="0"/>
                <a:cs typeface="Arial" pitchFamily="34" charset="0"/>
              </a:rPr>
              <a:t>Toplantı çağrısı yapmanın gerekçelerinden biri karar alınması  gerekliliğidir. Zeynep’in </a:t>
            </a:r>
            <a:r>
              <a:rPr lang="tr-TR" sz="1900" dirty="0" smtClean="0">
                <a:latin typeface="Arial" pitchFamily="34" charset="0"/>
                <a:cs typeface="Arial" pitchFamily="34" charset="0"/>
              </a:rPr>
              <a:t>mağazadaki ekibinde </a:t>
            </a:r>
            <a:r>
              <a:rPr lang="tr-TR" sz="1900" dirty="0" smtClean="0">
                <a:latin typeface="Arial" pitchFamily="34" charset="0"/>
                <a:cs typeface="Arial" pitchFamily="34" charset="0"/>
              </a:rPr>
              <a:t>yaşadığı sorunun temelinde </a:t>
            </a:r>
            <a:r>
              <a:rPr lang="tr-TR" sz="1900" b="1" i="1" dirty="0" smtClean="0">
                <a:latin typeface="Arial" pitchFamily="34" charset="0"/>
                <a:cs typeface="Arial" pitchFamily="34" charset="0"/>
              </a:rPr>
              <a:t>her şeyin amaçsız ve düzensiz </a:t>
            </a:r>
            <a:r>
              <a:rPr lang="tr-TR" sz="1900" dirty="0" smtClean="0">
                <a:latin typeface="Arial" pitchFamily="34" charset="0"/>
                <a:cs typeface="Arial" pitchFamily="34" charset="0"/>
              </a:rPr>
              <a:t>yapılması vardır. Bu yüzden haftalık toplantılarını saatlerce yapmak yerine gün sonunda </a:t>
            </a:r>
            <a:r>
              <a:rPr lang="tr-TR" sz="1900" dirty="0" smtClean="0">
                <a:latin typeface="Arial" pitchFamily="34" charset="0"/>
                <a:cs typeface="Arial" pitchFamily="34" charset="0"/>
              </a:rPr>
              <a:t>yapacağı </a:t>
            </a:r>
            <a:r>
              <a:rPr lang="tr-TR" sz="1900" dirty="0" smtClean="0">
                <a:latin typeface="Arial" pitchFamily="34" charset="0"/>
                <a:cs typeface="Arial" pitchFamily="34" charset="0"/>
              </a:rPr>
              <a:t>on beş dakikalık </a:t>
            </a:r>
            <a:r>
              <a:rPr lang="tr-TR" sz="1900" dirty="0" smtClean="0">
                <a:latin typeface="Arial" pitchFamily="34" charset="0"/>
                <a:cs typeface="Arial" pitchFamily="34" charset="0"/>
              </a:rPr>
              <a:t>toplantılardan alınan geribildirimler </a:t>
            </a:r>
            <a:r>
              <a:rPr lang="tr-TR" sz="1900" dirty="0" smtClean="0">
                <a:latin typeface="Arial" pitchFamily="34" charset="0"/>
                <a:cs typeface="Arial" pitchFamily="34" charset="0"/>
              </a:rPr>
              <a:t>bu zoru duruma çözüm olacaktır.</a:t>
            </a:r>
          </a:p>
          <a:p>
            <a:pPr algn="just">
              <a:lnSpc>
                <a:spcPct val="170000"/>
              </a:lnSpc>
              <a:buNone/>
            </a:pPr>
            <a:r>
              <a:rPr lang="tr-TR" sz="1900" dirty="0" smtClean="0">
                <a:latin typeface="Arial" pitchFamily="34" charset="0"/>
                <a:cs typeface="Arial" pitchFamily="34" charset="0"/>
              </a:rPr>
              <a:t>        </a:t>
            </a:r>
          </a:p>
          <a:p>
            <a:pPr algn="just">
              <a:lnSpc>
                <a:spcPct val="170000"/>
              </a:lnSpc>
              <a:buNone/>
            </a:pPr>
            <a:r>
              <a:rPr lang="tr-TR" sz="1900" dirty="0" smtClean="0">
                <a:latin typeface="Arial" pitchFamily="34" charset="0"/>
                <a:cs typeface="Arial" pitchFamily="34" charset="0"/>
              </a:rPr>
              <a:t>         Diğer bir konu ise Zeynep’in </a:t>
            </a:r>
            <a:r>
              <a:rPr lang="tr-TR" sz="1900" dirty="0" smtClean="0">
                <a:latin typeface="Arial" pitchFamily="34" charset="0"/>
                <a:cs typeface="Arial" pitchFamily="34" charset="0"/>
              </a:rPr>
              <a:t>mağazadaki ekibi ile</a:t>
            </a:r>
            <a:r>
              <a:rPr lang="tr-TR" sz="1900" dirty="0" smtClean="0">
                <a:latin typeface="Arial" pitchFamily="34" charset="0"/>
                <a:cs typeface="Arial" pitchFamily="34" charset="0"/>
              </a:rPr>
              <a:t> </a:t>
            </a:r>
            <a:r>
              <a:rPr lang="tr-TR" sz="1900" dirty="0" smtClean="0">
                <a:latin typeface="Arial" pitchFamily="34" charset="0"/>
                <a:cs typeface="Arial" pitchFamily="34" charset="0"/>
              </a:rPr>
              <a:t>toplantıda alınan kararlardan haberdar olmamasıdır. Yeterli iletişim sağlanamadığı için meydana çıkan bu </a:t>
            </a:r>
            <a:r>
              <a:rPr lang="tr-TR" sz="1900" b="1" i="1" dirty="0" smtClean="0">
                <a:latin typeface="Arial" pitchFamily="34" charset="0"/>
                <a:cs typeface="Arial" pitchFamily="34" charset="0"/>
              </a:rPr>
              <a:t>problem,iletişim araçları yetkin bir şekilde kullanıldığında </a:t>
            </a:r>
            <a:r>
              <a:rPr lang="tr-TR" sz="1900" dirty="0" smtClean="0">
                <a:latin typeface="Arial" pitchFamily="34" charset="0"/>
                <a:cs typeface="Arial" pitchFamily="34" charset="0"/>
              </a:rPr>
              <a:t>çözüme ulaşacaktır.Böylece herkes toplantıda neler konuşulduğunu kararların ne olduğunu </a:t>
            </a:r>
            <a:r>
              <a:rPr lang="tr-TR" sz="1900" dirty="0" smtClean="0">
                <a:latin typeface="Arial" pitchFamily="34" charset="0"/>
                <a:cs typeface="Arial" pitchFamily="34" charset="0"/>
              </a:rPr>
              <a:t>unutmayacaktır.Herkes görev ve sorumluklarının farkına varacak işlerini düzene koyacaktır.</a:t>
            </a:r>
            <a:endParaRPr lang="tr-TR" sz="1900" dirty="0" smtClean="0">
              <a:latin typeface="Arial" pitchFamily="34" charset="0"/>
              <a:cs typeface="Arial" pitchFamily="34" charset="0"/>
            </a:endParaRPr>
          </a:p>
          <a:p>
            <a:pPr algn="just">
              <a:lnSpc>
                <a:spcPct val="150000"/>
              </a:lnSpc>
              <a:buNone/>
            </a:pPr>
            <a:r>
              <a:rPr lang="tr-TR" sz="2600" b="1" dirty="0" smtClean="0">
                <a:latin typeface="Arial" pitchFamily="34" charset="0"/>
                <a:cs typeface="Arial" pitchFamily="34" charset="0"/>
              </a:rPr>
              <a:t> </a:t>
            </a:r>
            <a:endParaRPr lang="tr-TR" sz="2600" dirty="0" smtClean="0">
              <a:latin typeface="Arial" pitchFamily="34" charset="0"/>
              <a:cs typeface="Arial" pitchFamily="34" charset="0"/>
            </a:endParaRP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cüneyt\Desktop\toplantı yönetimi (2).png"/>
          <p:cNvPicPr>
            <a:picLocks noChangeAspect="1" noChangeArrowheads="1"/>
          </p:cNvPicPr>
          <p:nvPr/>
        </p:nvPicPr>
        <p:blipFill>
          <a:blip r:embed="rId2" cstate="print"/>
          <a:srcRect/>
          <a:stretch>
            <a:fillRect/>
          </a:stretch>
        </p:blipFill>
        <p:spPr bwMode="auto">
          <a:xfrm>
            <a:off x="1587" y="1588"/>
            <a:ext cx="9142413" cy="6856412"/>
          </a:xfrm>
          <a:prstGeom prst="rect">
            <a:avLst/>
          </a:prstGeom>
          <a:noFill/>
        </p:spPr>
      </p:pic>
      <p:sp>
        <p:nvSpPr>
          <p:cNvPr id="6" name="5 Başlık"/>
          <p:cNvSpPr>
            <a:spLocks noGrp="1"/>
          </p:cNvSpPr>
          <p:nvPr>
            <p:ph type="title"/>
          </p:nvPr>
        </p:nvSpPr>
        <p:spPr>
          <a:xfrm>
            <a:off x="467544" y="476672"/>
            <a:ext cx="8229600" cy="1143000"/>
          </a:xfrm>
        </p:spPr>
        <p:txBody>
          <a:bodyPr>
            <a:normAutofit fontScale="90000"/>
          </a:bodyPr>
          <a:lstStyle/>
          <a:p>
            <a:r>
              <a:rPr lang="tr-TR" sz="2200" b="1" dirty="0" smtClean="0">
                <a:latin typeface="Arial" pitchFamily="34" charset="0"/>
                <a:cs typeface="Arial" pitchFamily="34" charset="0"/>
              </a:rPr>
              <a:t/>
            </a:r>
            <a:br>
              <a:rPr lang="tr-TR" sz="2200" b="1" dirty="0" smtClean="0">
                <a:latin typeface="Arial" pitchFamily="34" charset="0"/>
                <a:cs typeface="Arial" pitchFamily="34" charset="0"/>
              </a:rPr>
            </a:br>
            <a:r>
              <a:rPr lang="tr-TR" sz="2200" b="1" dirty="0" smtClean="0">
                <a:latin typeface="Arial" pitchFamily="34" charset="0"/>
                <a:cs typeface="Arial" pitchFamily="34" charset="0"/>
              </a:rPr>
              <a:t/>
            </a:r>
            <a:br>
              <a:rPr lang="tr-TR" sz="2200" b="1" dirty="0" smtClean="0">
                <a:latin typeface="Arial" pitchFamily="34" charset="0"/>
                <a:cs typeface="Arial" pitchFamily="34" charset="0"/>
              </a:rPr>
            </a:br>
            <a:r>
              <a:rPr lang="tr-TR" sz="2200" b="1" u="sng" dirty="0" smtClean="0">
                <a:effectLst>
                  <a:outerShdw blurRad="38100" dist="38100" dir="2700000" algn="tl">
                    <a:srgbClr val="000000">
                      <a:alpha val="43137"/>
                    </a:srgbClr>
                  </a:outerShdw>
                </a:effectLst>
                <a:latin typeface="Arial" pitchFamily="34" charset="0"/>
                <a:cs typeface="Arial" pitchFamily="34" charset="0"/>
              </a:rPr>
              <a:t>TOPLANTIYA  NASIL HAZIRLANILIR ?</a:t>
            </a:r>
            <a:r>
              <a:rPr lang="tr-TR" sz="2200" b="1" dirty="0" smtClean="0">
                <a:latin typeface="Arial" pitchFamily="34" charset="0"/>
                <a:cs typeface="Arial" pitchFamily="34" charset="0"/>
              </a:rPr>
              <a:t/>
            </a:r>
            <a:br>
              <a:rPr lang="tr-TR" sz="2200" b="1" dirty="0" smtClean="0">
                <a:latin typeface="Arial" pitchFamily="34" charset="0"/>
                <a:cs typeface="Arial" pitchFamily="34" charset="0"/>
              </a:rPr>
            </a:br>
            <a:r>
              <a:rPr lang="tr-TR" sz="2200" dirty="0" smtClean="0">
                <a:latin typeface="Arial" pitchFamily="34" charset="0"/>
                <a:cs typeface="Arial" pitchFamily="34" charset="0"/>
              </a:rPr>
              <a:t/>
            </a:r>
            <a:br>
              <a:rPr lang="tr-TR" sz="2200" dirty="0" smtClean="0">
                <a:latin typeface="Arial" pitchFamily="34" charset="0"/>
                <a:cs typeface="Arial" pitchFamily="34" charset="0"/>
              </a:rPr>
            </a:br>
            <a:r>
              <a:rPr lang="tr-TR" sz="2200" dirty="0" smtClean="0">
                <a:latin typeface="Arial" pitchFamily="34" charset="0"/>
                <a:cs typeface="Arial" pitchFamily="34" charset="0"/>
              </a:rPr>
              <a:t>Toplantı , bir amaç belirleyerek planlanmalıdır.</a:t>
            </a:r>
            <a:r>
              <a:rPr lang="tr-TR" dirty="0" smtClean="0"/>
              <a:t/>
            </a:r>
            <a:br>
              <a:rPr lang="tr-TR" dirty="0" smtClean="0"/>
            </a:br>
            <a:endParaRPr lang="tr-TR" dirty="0"/>
          </a:p>
        </p:txBody>
      </p:sp>
      <p:sp>
        <p:nvSpPr>
          <p:cNvPr id="7" name="6 Yuvarlatılmış Dikdörtgen"/>
          <p:cNvSpPr/>
          <p:nvPr/>
        </p:nvSpPr>
        <p:spPr>
          <a:xfrm>
            <a:off x="4572000" y="1916832"/>
            <a:ext cx="72008" cy="3816424"/>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rgbClr val="FFC000"/>
              </a:solidFill>
            </a:endParaRPr>
          </a:p>
        </p:txBody>
      </p:sp>
      <p:sp>
        <p:nvSpPr>
          <p:cNvPr id="22529" name="Rectangle 1"/>
          <p:cNvSpPr>
            <a:spLocks noChangeArrowheads="1"/>
          </p:cNvSpPr>
          <p:nvPr/>
        </p:nvSpPr>
        <p:spPr bwMode="auto">
          <a:xfrm>
            <a:off x="179512" y="2780928"/>
            <a:ext cx="446449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tr-TR"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İstenen Nedir ? </a:t>
            </a:r>
            <a:endParaRPr lang="tr-TR" sz="1200" b="1" u="sng" dirty="0" smtClean="0">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tr-TR" sz="12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defTabSz="914400" rtl="0" eaLnBrk="0" fontAlgn="base" latinLnBrk="0" hangingPunct="0">
              <a:lnSpc>
                <a:spcPct val="150000"/>
              </a:lnSpc>
              <a:spcBef>
                <a:spcPct val="0"/>
              </a:spcBef>
              <a:spcAft>
                <a:spcPct val="0"/>
              </a:spcAft>
              <a:buClrTx/>
              <a:buSzTx/>
              <a:buFontTx/>
              <a:buChar char="•"/>
              <a:tabLst>
                <a:tab pos="457200" algn="l"/>
              </a:tabLst>
            </a:pPr>
            <a:r>
              <a:rPr kumimoji="0" lang="tr-TR" sz="1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Önlem almak mı ?</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Enformasyon vermek mi ? </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Düşünceleri duyurmak mı ?</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Kimlerin,ne yapacağına karar vermek</a:t>
            </a:r>
            <a:r>
              <a:rPr kumimoji="0" lang="tr-TR" sz="1600" b="1" i="0" u="none" strike="noStrike" cap="none" normalizeH="0" dirty="0" smtClean="0">
                <a:ln>
                  <a:noFill/>
                </a:ln>
                <a:solidFill>
                  <a:schemeClr val="tx1"/>
                </a:solidFill>
                <a:effectLst/>
                <a:latin typeface="Arial" pitchFamily="34" charset="0"/>
                <a:ea typeface="Calibri" pitchFamily="34" charset="0"/>
                <a:cs typeface="Arial" pitchFamily="34" charset="0"/>
              </a:rPr>
              <a:t> mi?</a:t>
            </a:r>
            <a:endPar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p:txBody>
      </p:sp>
      <p:sp>
        <p:nvSpPr>
          <p:cNvPr id="22530" name="Rectangle 2"/>
          <p:cNvSpPr>
            <a:spLocks noChangeArrowheads="1"/>
          </p:cNvSpPr>
          <p:nvPr/>
        </p:nvSpPr>
        <p:spPr bwMode="auto">
          <a:xfrm>
            <a:off x="4932040" y="1431468"/>
            <a:ext cx="3816424" cy="42934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endParaRPr kumimoji="0" lang="tr-TR"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tab pos="457200" algn="l"/>
              </a:tabLst>
            </a:pPr>
            <a:endParaRPr lang="tr-TR" b="1" dirty="0" smtClean="0">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tab pos="457200" algn="l"/>
              </a:tabLst>
            </a:pPr>
            <a:endParaRPr kumimoji="0" lang="tr-TR"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ctr" defTabSz="914400" rtl="0" eaLnBrk="1" fontAlgn="base" latinLnBrk="0" hangingPunct="1">
              <a:lnSpc>
                <a:spcPct val="150000"/>
              </a:lnSpc>
              <a:spcBef>
                <a:spcPct val="0"/>
              </a:spcBef>
              <a:spcAft>
                <a:spcPct val="0"/>
              </a:spcAft>
              <a:buClrTx/>
              <a:buSzTx/>
              <a:buFontTx/>
              <a:buNone/>
              <a:tabLst>
                <a:tab pos="457200" algn="l"/>
              </a:tabLst>
            </a:pPr>
            <a:r>
              <a:rPr kumimoji="0" lang="tr-TR"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Kimler Katılmalı ?</a:t>
            </a:r>
            <a:endParaRPr lang="tr-TR" sz="1600" b="1" u="sng" dirty="0" smtClean="0">
              <a:latin typeface="Arial" pitchFamily="34" charset="0"/>
              <a:ea typeface="Calibri"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Toplantıyı belirleyen amaçta  söz         sahibi olacak asıl kişiler</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İşlenecek konularda bilgi yönünden   donanımlı kişiler</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Amaçları gerçekleştirmek için</a:t>
            </a: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verilen bilgiyi alması gerekenler</a:t>
            </a:r>
            <a:endParaRPr kumimoji="0" lang="tr-TR" sz="16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tab pos="457200" algn="l"/>
              </a:tabLst>
            </a:pPr>
            <a:r>
              <a:rPr kumimoji="0" lang="tr-TR" sz="16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Toplantıdan çıkan sonuçları uygulayacak olanlar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Users\cüneyt\Desktop\toplantı yönetimi (2).png"/>
          <p:cNvPicPr>
            <a:picLocks noChangeAspect="1" noChangeArrowheads="1"/>
          </p:cNvPicPr>
          <p:nvPr/>
        </p:nvPicPr>
        <p:blipFill>
          <a:blip r:embed="rId2" cstate="print"/>
          <a:srcRect/>
          <a:stretch>
            <a:fillRect/>
          </a:stretch>
        </p:blipFill>
        <p:spPr bwMode="auto">
          <a:xfrm>
            <a:off x="1587" y="1588"/>
            <a:ext cx="9142413" cy="6856412"/>
          </a:xfrm>
          <a:prstGeom prst="rect">
            <a:avLst/>
          </a:prstGeom>
          <a:noFill/>
        </p:spPr>
      </p:pic>
      <p:sp>
        <p:nvSpPr>
          <p:cNvPr id="8" name="7 Başlık"/>
          <p:cNvSpPr>
            <a:spLocks noGrp="1"/>
          </p:cNvSpPr>
          <p:nvPr>
            <p:ph type="title"/>
          </p:nvPr>
        </p:nvSpPr>
        <p:spPr/>
        <p:txBody>
          <a:bodyPr>
            <a:normAutofit/>
          </a:bodyPr>
          <a:lstStyle/>
          <a:p>
            <a:pPr>
              <a:lnSpc>
                <a:spcPct val="150000"/>
              </a:lnSpc>
            </a:pPr>
            <a:r>
              <a:rPr lang="tr-TR" sz="2000" b="1" dirty="0" smtClean="0">
                <a:effectLst>
                  <a:outerShdw blurRad="38100" dist="38100" dir="2700000" algn="tl">
                    <a:srgbClr val="000000">
                      <a:alpha val="43137"/>
                    </a:srgbClr>
                  </a:outerShdw>
                </a:effectLst>
                <a:latin typeface="Arial" pitchFamily="34" charset="0"/>
                <a:cs typeface="Arial" pitchFamily="34" charset="0"/>
              </a:rPr>
              <a:t>Tüm bu maddelerin yanında </a:t>
            </a:r>
            <a:r>
              <a:rPr lang="tr-TR" sz="2000" b="1" u="sng" dirty="0" smtClean="0">
                <a:effectLst>
                  <a:outerShdw blurRad="38100" dist="38100" dir="2700000" algn="tl">
                    <a:srgbClr val="000000">
                      <a:alpha val="43137"/>
                    </a:srgbClr>
                  </a:outerShdw>
                </a:effectLst>
                <a:latin typeface="Arial" pitchFamily="34" charset="0"/>
                <a:cs typeface="Arial" pitchFamily="34" charset="0"/>
              </a:rPr>
              <a:t>8-18-1800</a:t>
            </a:r>
            <a:r>
              <a:rPr lang="tr-TR" sz="2000" b="1" dirty="0" smtClean="0">
                <a:effectLst>
                  <a:outerShdw blurRad="38100" dist="38100" dir="2700000" algn="tl">
                    <a:srgbClr val="000000">
                      <a:alpha val="43137"/>
                    </a:srgbClr>
                  </a:outerShdw>
                </a:effectLst>
                <a:latin typeface="Arial" pitchFamily="34" charset="0"/>
                <a:cs typeface="Arial" pitchFamily="34" charset="0"/>
              </a:rPr>
              <a:t> kuralı da toplantıya katılması istenen kişiler için yardımcı olacaktır.</a:t>
            </a:r>
            <a:endParaRPr lang="tr-TR" sz="2000" dirty="0">
              <a:effectLst>
                <a:outerShdw blurRad="38100" dist="38100" dir="2700000" algn="tl">
                  <a:srgbClr val="000000">
                    <a:alpha val="43137"/>
                  </a:srgbClr>
                </a:outerShdw>
              </a:effectLst>
              <a:latin typeface="Arial" pitchFamily="34" charset="0"/>
              <a:cs typeface="Arial" pitchFamily="34" charset="0"/>
            </a:endParaRPr>
          </a:p>
        </p:txBody>
      </p:sp>
      <p:sp>
        <p:nvSpPr>
          <p:cNvPr id="23553" name="Rectangle 1"/>
          <p:cNvSpPr>
            <a:spLocks noChangeArrowheads="1"/>
          </p:cNvSpPr>
          <p:nvPr/>
        </p:nvSpPr>
        <p:spPr bwMode="auto">
          <a:xfrm>
            <a:off x="755576" y="1844824"/>
            <a:ext cx="3033203"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8-18-1800 Kuralı Nedir?</a:t>
            </a:r>
            <a:endParaRPr kumimoji="0" lang="tr-TR" sz="2000" b="0" i="0"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23554" name="Rectangle 2"/>
          <p:cNvSpPr>
            <a:spLocks noChangeArrowheads="1"/>
          </p:cNvSpPr>
          <p:nvPr/>
        </p:nvSpPr>
        <p:spPr bwMode="auto">
          <a:xfrm>
            <a:off x="611560" y="2487233"/>
            <a:ext cx="7992888"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Arial" pitchFamily="34" charset="0"/>
              <a:buChar char="•"/>
              <a:tabLst/>
            </a:pPr>
            <a:r>
              <a:rPr kumimoji="0" lang="tr-TR" sz="1600" b="1" i="0" u="none" strike="noStrike" cap="none" normalizeH="0" baseline="0" dirty="0" smtClean="0">
                <a:ln>
                  <a:noFill/>
                </a:ln>
                <a:solidFill>
                  <a:schemeClr val="tx1"/>
                </a:solidFill>
                <a:effectLst/>
                <a:latin typeface="Arial" pitchFamily="34" charset="0"/>
                <a:cs typeface="Arial" pitchFamily="34" charset="0"/>
              </a:rPr>
              <a:t>Bir çözüm ve ya bir karar var ise, toplantıya çağırılması gereken kişi sayısı </a:t>
            </a:r>
            <a:r>
              <a:rPr kumimoji="0" lang="tr-TR" sz="1600" b="1" u="sng" strike="noStrike" cap="none" normalizeH="0" baseline="0" dirty="0" smtClean="0">
                <a:ln>
                  <a:noFill/>
                </a:ln>
                <a:solidFill>
                  <a:schemeClr val="tx1"/>
                </a:solidFill>
                <a:effectLst/>
                <a:latin typeface="Arial" pitchFamily="34" charset="0"/>
                <a:cs typeface="Arial" pitchFamily="34" charset="0"/>
              </a:rPr>
              <a:t>sekizden</a:t>
            </a:r>
            <a:r>
              <a:rPr kumimoji="0" lang="tr-TR" sz="1600" b="1" i="0" u="none" strike="noStrike" cap="none" normalizeH="0" baseline="0" dirty="0" smtClean="0">
                <a:ln>
                  <a:noFill/>
                </a:ln>
                <a:solidFill>
                  <a:schemeClr val="tx1"/>
                </a:solidFill>
                <a:effectLst/>
                <a:latin typeface="Arial" pitchFamily="34" charset="0"/>
                <a:cs typeface="Arial" pitchFamily="34" charset="0"/>
              </a:rPr>
              <a:t> fazla olmamalı. </a:t>
            </a:r>
          </a:p>
          <a:p>
            <a:pPr marL="0" marR="0" lvl="0" indent="0" algn="just" defTabSz="914400" rtl="0" eaLnBrk="1" fontAlgn="base" latinLnBrk="0" hangingPunct="1">
              <a:lnSpc>
                <a:spcPct val="150000"/>
              </a:lnSpc>
              <a:spcBef>
                <a:spcPct val="0"/>
              </a:spcBef>
              <a:spcAft>
                <a:spcPct val="0"/>
              </a:spcAft>
              <a:buClrTx/>
              <a:buSzTx/>
              <a:buFont typeface="Arial" pitchFamily="34" charset="0"/>
              <a:buChar char="•"/>
              <a:tabLst/>
            </a:pPr>
            <a:r>
              <a:rPr kumimoji="0" lang="tr-TR" sz="1600" b="1" i="0" u="none" strike="noStrike" cap="none" normalizeH="0" baseline="0" dirty="0" smtClean="0">
                <a:ln>
                  <a:noFill/>
                </a:ln>
                <a:solidFill>
                  <a:schemeClr val="tx1"/>
                </a:solidFill>
                <a:effectLst/>
                <a:latin typeface="Arial" pitchFamily="34" charset="0"/>
                <a:cs typeface="Arial" pitchFamily="34" charset="0"/>
              </a:rPr>
              <a:t>İnsan kalabalık grubun içinde çözüm üretmekten ziyade sorun çıkarmaya daha yatkındır. Müthiş düşüncelerle, farklı yorum beklentisi içinde olunacak toplantılarda sayı </a:t>
            </a:r>
            <a:r>
              <a:rPr kumimoji="0" lang="tr-TR" sz="1600" b="1" i="0" u="sng" strike="noStrike" cap="none" normalizeH="0" baseline="0" dirty="0" smtClean="0">
                <a:ln>
                  <a:noFill/>
                </a:ln>
                <a:solidFill>
                  <a:schemeClr val="tx1"/>
                </a:solidFill>
                <a:effectLst/>
                <a:latin typeface="Arial" pitchFamily="34" charset="0"/>
                <a:cs typeface="Arial" pitchFamily="34" charset="0"/>
              </a:rPr>
              <a:t>18</a:t>
            </a:r>
            <a:r>
              <a:rPr kumimoji="0" lang="tr-TR" sz="1600" b="1" i="0" u="none" strike="noStrike" cap="none" normalizeH="0" baseline="0" dirty="0" smtClean="0">
                <a:ln>
                  <a:noFill/>
                </a:ln>
                <a:solidFill>
                  <a:schemeClr val="tx1"/>
                </a:solidFill>
                <a:effectLst/>
                <a:latin typeface="Arial" pitchFamily="34" charset="0"/>
                <a:cs typeface="Arial" pitchFamily="34" charset="0"/>
              </a:rPr>
              <a:t>’i bulabilir.</a:t>
            </a:r>
          </a:p>
          <a:p>
            <a:pPr marL="0" marR="0" lvl="0" indent="0" algn="just" defTabSz="914400" rtl="0" eaLnBrk="0" fontAlgn="base" latinLnBrk="0" hangingPunct="0">
              <a:lnSpc>
                <a:spcPct val="150000"/>
              </a:lnSpc>
              <a:spcBef>
                <a:spcPct val="0"/>
              </a:spcBef>
              <a:spcAft>
                <a:spcPct val="0"/>
              </a:spcAft>
              <a:buClrTx/>
              <a:buSzTx/>
              <a:buFont typeface="Arial" pitchFamily="34" charset="0"/>
              <a:buChar char="•"/>
              <a:tabLst/>
            </a:pPr>
            <a:r>
              <a:rPr kumimoji="0" lang="tr-TR" sz="1600" b="1" i="0" u="none" strike="noStrike" cap="none" normalizeH="0" baseline="0" dirty="0" err="1" smtClean="0">
                <a:ln>
                  <a:noFill/>
                </a:ln>
                <a:solidFill>
                  <a:schemeClr val="tx1"/>
                </a:solidFill>
                <a:effectLst/>
                <a:latin typeface="Arial" pitchFamily="34" charset="0"/>
                <a:cs typeface="Arial" pitchFamily="34" charset="0"/>
              </a:rPr>
              <a:t>Farkındalık</a:t>
            </a:r>
            <a:r>
              <a:rPr kumimoji="0" lang="tr-TR" sz="1600" b="1" i="0" u="none" strike="noStrike" cap="none" normalizeH="0" baseline="0" dirty="0" smtClean="0">
                <a:ln>
                  <a:noFill/>
                </a:ln>
                <a:solidFill>
                  <a:schemeClr val="tx1"/>
                </a:solidFill>
                <a:effectLst/>
                <a:latin typeface="Arial" pitchFamily="34" charset="0"/>
                <a:cs typeface="Arial" pitchFamily="34" charset="0"/>
              </a:rPr>
              <a:t> yaratıp,yeni bir ürün üzerinde </a:t>
            </a:r>
            <a:r>
              <a:rPr kumimoji="0" lang="tr-TR" sz="1600" b="1" i="0" u="none" strike="noStrike" cap="none" normalizeH="0" baseline="0" dirty="0" err="1" smtClean="0">
                <a:ln>
                  <a:noFill/>
                </a:ln>
                <a:solidFill>
                  <a:schemeClr val="tx1"/>
                </a:solidFill>
                <a:effectLst/>
                <a:latin typeface="Arial" pitchFamily="34" charset="0"/>
                <a:cs typeface="Arial" pitchFamily="34" charset="0"/>
              </a:rPr>
              <a:t>lansman</a:t>
            </a:r>
            <a:r>
              <a:rPr kumimoji="0" lang="tr-TR" sz="1600" b="1" i="0" u="none" strike="noStrike" cap="none" normalizeH="0" baseline="0" dirty="0" smtClean="0">
                <a:ln>
                  <a:noFill/>
                </a:ln>
                <a:solidFill>
                  <a:schemeClr val="tx1"/>
                </a:solidFill>
                <a:effectLst/>
                <a:latin typeface="Arial" pitchFamily="34" charset="0"/>
                <a:cs typeface="Arial" pitchFamily="34" charset="0"/>
              </a:rPr>
              <a:t> kampanyası düzenlenecek bir toplantı için insanları harekete geçirme planı gibi durumlar söz konusu ise </a:t>
            </a:r>
            <a:r>
              <a:rPr kumimoji="0" lang="tr-TR" sz="1600" b="1" i="0" u="sng" strike="noStrike" cap="none" normalizeH="0" baseline="0" dirty="0" smtClean="0">
                <a:ln>
                  <a:noFill/>
                </a:ln>
                <a:solidFill>
                  <a:schemeClr val="tx1"/>
                </a:solidFill>
                <a:effectLst/>
                <a:latin typeface="Arial" pitchFamily="34" charset="0"/>
                <a:cs typeface="Arial" pitchFamily="34" charset="0"/>
              </a:rPr>
              <a:t>1800</a:t>
            </a:r>
            <a:r>
              <a:rPr kumimoji="0" lang="tr-TR" sz="1600" b="1" i="0" u="none" strike="noStrike" cap="none" normalizeH="0" baseline="0" dirty="0" smtClean="0">
                <a:ln>
                  <a:noFill/>
                </a:ln>
                <a:solidFill>
                  <a:schemeClr val="tx1"/>
                </a:solidFill>
                <a:effectLst/>
                <a:latin typeface="Arial" pitchFamily="34" charset="0"/>
                <a:cs typeface="Arial" pitchFamily="34" charset="0"/>
              </a:rPr>
              <a:t>’den fazla insan hedef olacaktır.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2876</Words>
  <Application>Microsoft Office PowerPoint</Application>
  <PresentationFormat>Ekran Gösterisi (4:3)</PresentationFormat>
  <Paragraphs>287</Paragraphs>
  <Slides>51</Slides>
  <Notes>1</Notes>
  <HiddenSlides>0</HiddenSlides>
  <MMClips>0</MMClips>
  <ScaleCrop>false</ScaleCrop>
  <HeadingPairs>
    <vt:vector size="4" baseType="variant">
      <vt:variant>
        <vt:lpstr>Tema</vt:lpstr>
      </vt:variant>
      <vt:variant>
        <vt:i4>1</vt:i4>
      </vt:variant>
      <vt:variant>
        <vt:lpstr>Slayt Başlıkları</vt:lpstr>
      </vt:variant>
      <vt:variant>
        <vt:i4>51</vt:i4>
      </vt:variant>
    </vt:vector>
  </HeadingPairs>
  <TitlesOfParts>
    <vt:vector size="52" baseType="lpstr">
      <vt:lpstr>Ofis Teması</vt:lpstr>
      <vt:lpstr>PERAKENDE MAĞAZACILIKTA TOPLANTI YÖNETİMİ EĞİTİMİ</vt:lpstr>
      <vt:lpstr>   1.  TOPLANTI NEDİR? 1.1    Nasıl Hazırlanılır? 1.2     Vaka İncelemesi 1.3     Kimler Katılmalı? 1.4     Tarihi, Saati, Yeri, Donanımı Nasıl Olmalı? 1.5     Öne Çıkan Konular Nasıl Planlanmalı? 1.6     Kim, Neyi, Nasıl Söylemeli 1.7     Grup Toplantısı Nasıl Yapılır?     </vt:lpstr>
      <vt:lpstr> 2.  TOPLANTI NASIL YÖNETİLMELİ?  </vt:lpstr>
      <vt:lpstr>         3.  TOPLANTI SONRASI TAKİP </vt:lpstr>
      <vt:lpstr>Slayt 5</vt:lpstr>
      <vt:lpstr>TOPLANTININ AMACI ÜZERİNE VAKA İNCELEMESİ</vt:lpstr>
      <vt:lpstr>BU DURUMDA ZEYNEP NE YAPMALI ?</vt:lpstr>
      <vt:lpstr>  TOPLANTIYA  NASIL HAZIRLANILIR ?  Toplantı , bir amaç belirleyerek planlanmalıdır. </vt:lpstr>
      <vt:lpstr>Tüm bu maddelerin yanında 8-18-1800 kuralı da toplantıya katılması istenen kişiler için yardımcı olacaktır.</vt:lpstr>
      <vt:lpstr>Slayt 10</vt:lpstr>
      <vt:lpstr>Slayt 11</vt:lpstr>
      <vt:lpstr>Slayt 12</vt:lpstr>
      <vt:lpstr>ÖNE ÇIKAN KONULARLA GÜNDEM NASIL OLUŞTURULUR?</vt:lpstr>
      <vt:lpstr>Slayt 14</vt:lpstr>
      <vt:lpstr> Gündem Belirken Dikkat Edilmesi Gerekilen Noktalar ;  Gündem maddeleri karmaşıklıktan ne kadar uzak,açık,anlaşılır ve net olursa işler o kadar kolay olacaktır.Konuları türlerine göre ayırıp bilgilendirme yaptıktan sonra kararları almak,sorunları en kısa yoldan çözüme ulaştıracaktır.Kolay konuları başa alıp çözüme ulaştırmak toplantı üyelerine zor konular için motive sağlayacaktır. </vt:lpstr>
      <vt:lpstr>KİM,NEYİ,NASIL SÖYLEMELİ?</vt:lpstr>
      <vt:lpstr>GRUP TOPLANTILARI Karar alma toplantılarında önceden yapılmış hazırlık aşaması ve alınacak önlemler akışı kolaylaştıracaktır. </vt:lpstr>
      <vt:lpstr>Karar almanın , Grup toplantılarında 3 yaygın çeşidi vardır  </vt:lpstr>
      <vt:lpstr>Grup Mutabakatıyla Karar ; </vt:lpstr>
      <vt:lpstr>Kararı Liderin Alması; </vt:lpstr>
      <vt:lpstr>TOPLANTI NASIL YÖNETİLMELİ?</vt:lpstr>
      <vt:lpstr>TOPLANTI AÇILIŞI </vt:lpstr>
      <vt:lpstr>TOPLANTIYI YÖNETMEK </vt:lpstr>
      <vt:lpstr>Toplantıyı Yönetmek</vt:lpstr>
      <vt:lpstr>TOPLANTIYI SONLANDIRMA </vt:lpstr>
      <vt:lpstr>TOPLANTI SONRASI TAKİP </vt:lpstr>
      <vt:lpstr>TOPLANTI SONRASI BAŞARININ GÜVENCE ALTINDA OLMASI </vt:lpstr>
      <vt:lpstr>İLETİŞİM VE EYLEM PLANI GELİŞTİRMEK </vt:lpstr>
      <vt:lpstr>İletişim Ve Eylem Planında Neler Yer Alır?</vt:lpstr>
      <vt:lpstr>Slayt 30</vt:lpstr>
      <vt:lpstr>TOPLANTI SONRASI TAKİP ÜZERİNE VAKA İNCELEMESİ</vt:lpstr>
      <vt:lpstr>BU DURUMDA ESRA NE YAPMALI ? </vt:lpstr>
      <vt:lpstr>HOŞNUTSUZLUKLARA KULAK VERME </vt:lpstr>
      <vt:lpstr>SIRA SİZDE</vt:lpstr>
      <vt:lpstr>Bu bölüm Perakende Mağazacılıkta Toplantı Yönetimi Eğitiminden Aldıklarınızı Yoklamanıza Yardımcı Olmak İçin 10 Sorudan Oluşmaktadır.</vt:lpstr>
      <vt:lpstr>Slayt 36</vt:lpstr>
      <vt:lpstr>Slayt 37</vt:lpstr>
      <vt:lpstr>Slayt 38</vt:lpstr>
      <vt:lpstr>Slayt 39</vt:lpstr>
      <vt:lpstr>Slayt 40</vt:lpstr>
      <vt:lpstr>Slayt 41</vt:lpstr>
      <vt:lpstr>Slayt 42</vt:lpstr>
      <vt:lpstr>Slayt 43</vt:lpstr>
      <vt:lpstr>Slayt 44</vt:lpstr>
      <vt:lpstr>CEVAPLAR</vt:lpstr>
      <vt:lpstr>CEVAPLAR</vt:lpstr>
      <vt:lpstr>Slayt 47</vt:lpstr>
      <vt:lpstr> PERAKENDE OKULUM  </vt:lpstr>
      <vt:lpstr>   PERAKENDE OKULUM  </vt:lpstr>
      <vt:lpstr> PERAKENDE OKULUM  </vt:lpstr>
      <vt:lpstr>BİZE ULAŞMAK İÇİN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TOPLANTI YÖNETİMİ</dc:title>
  <dc:creator>cüneyt</dc:creator>
  <cp:lastModifiedBy>cüneyt</cp:lastModifiedBy>
  <cp:revision>64</cp:revision>
  <dcterms:created xsi:type="dcterms:W3CDTF">2012-07-23T19:26:03Z</dcterms:created>
  <dcterms:modified xsi:type="dcterms:W3CDTF">2012-09-29T19:31:13Z</dcterms:modified>
</cp:coreProperties>
</file>