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 id="263" r:id="rId7"/>
    <p:sldId id="264" r:id="rId8"/>
    <p:sldId id="265" r:id="rId9"/>
    <p:sldId id="266" r:id="rId10"/>
    <p:sldId id="267" r:id="rId11"/>
    <p:sldId id="268" r:id="rId12"/>
    <p:sldId id="270" r:id="rId13"/>
    <p:sldId id="269" r:id="rId14"/>
    <p:sldId id="271" r:id="rId15"/>
    <p:sldId id="272" r:id="rId16"/>
    <p:sldId id="273" r:id="rId17"/>
    <p:sldId id="274" r:id="rId18"/>
    <p:sldId id="275" r:id="rId19"/>
    <p:sldId id="276" r:id="rId20"/>
    <p:sldId id="277" r:id="rId21"/>
    <p:sldId id="278" r:id="rId22"/>
    <p:sldId id="279" r:id="rId23"/>
    <p:sldId id="280" r:id="rId24"/>
    <p:sldId id="282" r:id="rId25"/>
    <p:sldId id="281"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8" r:id="rId49"/>
    <p:sldId id="306" r:id="rId50"/>
    <p:sldId id="307" r:id="rId5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21.08.2012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21.08.2012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21.08.2012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21.08.2012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21.08.2012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21.08.2012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21.08.2012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21.08.2012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21.08.2012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21.08.2012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21.08.2012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21.08.2012</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www.perakendeokulum.com/"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üneyt\Desktop\ceyda çalışmalar\Resim2.jpg"/>
          <p:cNvPicPr>
            <a:picLocks noChangeAspect="1" noChangeArrowheads="1"/>
          </p:cNvPicPr>
          <p:nvPr/>
        </p:nvPicPr>
        <p:blipFill>
          <a:blip r:embed="rId2" cstate="print"/>
          <a:srcRect/>
          <a:stretch>
            <a:fillRect/>
          </a:stretch>
        </p:blipFill>
        <p:spPr bwMode="auto">
          <a:xfrm>
            <a:off x="-9525" y="-9525"/>
            <a:ext cx="9163050" cy="6877050"/>
          </a:xfrm>
          <a:prstGeom prst="rect">
            <a:avLst/>
          </a:prstGeom>
          <a:noFill/>
        </p:spPr>
      </p:pic>
      <p:sp>
        <p:nvSpPr>
          <p:cNvPr id="2" name="1 Başlık"/>
          <p:cNvSpPr>
            <a:spLocks noGrp="1"/>
          </p:cNvSpPr>
          <p:nvPr>
            <p:ph type="ctrTitle"/>
          </p:nvPr>
        </p:nvSpPr>
        <p:spPr>
          <a:xfrm>
            <a:off x="683568" y="2276872"/>
            <a:ext cx="7772400" cy="1470025"/>
          </a:xfrm>
        </p:spPr>
        <p:txBody>
          <a:bodyPr>
            <a:noAutofit/>
          </a:bodyPr>
          <a:lstStyle/>
          <a:p>
            <a:r>
              <a:rPr lang="tr-TR" sz="5400" b="1" dirty="0" smtClean="0">
                <a:effectLst>
                  <a:outerShdw blurRad="38100" dist="38100" dir="2700000" algn="tl">
                    <a:srgbClr val="000000">
                      <a:alpha val="43137"/>
                    </a:srgbClr>
                  </a:outerShdw>
                </a:effectLst>
                <a:latin typeface="Arial" pitchFamily="34" charset="0"/>
                <a:cs typeface="Arial" pitchFamily="34" charset="0"/>
              </a:rPr>
              <a:t>PERAKENDE MAĞAZACILIKTA KOÇLUK EĞİTİMİ</a:t>
            </a:r>
            <a:endParaRPr lang="tr-TR" sz="5400" b="1" dirty="0">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KOÇLUK NE ZAMAN YAPILMALIDIR?</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p:txBody>
          <a:bodyPr>
            <a:normAutofit/>
          </a:bodyPr>
          <a:lstStyle/>
          <a:p>
            <a:pPr>
              <a:lnSpc>
                <a:spcPct val="150000"/>
              </a:lnSpc>
              <a:buNone/>
            </a:pPr>
            <a:r>
              <a:rPr lang="tr-TR" sz="1800" b="1" dirty="0" smtClean="0">
                <a:latin typeface="Arial" pitchFamily="34" charset="0"/>
                <a:cs typeface="Arial" pitchFamily="34" charset="0"/>
              </a:rPr>
              <a:t>     Yönetici zaman zaman görevlerden çok insanlara odaklanmak zorunda kalır ve koçluk da onlardan biridir.Kişiye bağlı çalışanlardan biri ;</a:t>
            </a:r>
          </a:p>
          <a:p>
            <a:pPr>
              <a:lnSpc>
                <a:spcPct val="150000"/>
              </a:lnSpc>
              <a:buNone/>
            </a:pPr>
            <a:endParaRPr lang="tr-TR" sz="1800" b="1" dirty="0" smtClean="0">
              <a:latin typeface="Arial" pitchFamily="34" charset="0"/>
              <a:cs typeface="Arial" pitchFamily="34" charset="0"/>
            </a:endParaRPr>
          </a:p>
          <a:p>
            <a:pPr>
              <a:lnSpc>
                <a:spcPct val="150000"/>
              </a:lnSpc>
            </a:pPr>
            <a:r>
              <a:rPr lang="tr-TR" sz="1800" b="1" dirty="0" smtClean="0">
                <a:latin typeface="Arial" pitchFamily="34" charset="0"/>
                <a:cs typeface="Arial" pitchFamily="34" charset="0"/>
              </a:rPr>
              <a:t>İşini yapmakta sorunlarla karşılaştığı</a:t>
            </a:r>
          </a:p>
          <a:p>
            <a:pPr>
              <a:lnSpc>
                <a:spcPct val="150000"/>
              </a:lnSpc>
            </a:pPr>
            <a:r>
              <a:rPr lang="tr-TR" sz="1800" b="1" dirty="0" smtClean="0">
                <a:latin typeface="Arial" pitchFamily="34" charset="0"/>
                <a:cs typeface="Arial" pitchFamily="34" charset="0"/>
              </a:rPr>
              <a:t>Rutin işlerden sıkılmaya başladığı</a:t>
            </a:r>
          </a:p>
          <a:p>
            <a:pPr>
              <a:lnSpc>
                <a:spcPct val="150000"/>
              </a:lnSpc>
            </a:pPr>
            <a:r>
              <a:rPr lang="tr-TR" sz="1800" b="1" dirty="0" smtClean="0">
                <a:latin typeface="Arial" pitchFamily="34" charset="0"/>
                <a:cs typeface="Arial" pitchFamily="34" charset="0"/>
              </a:rPr>
              <a:t>Ekip içinde sürtüşmeye neden olduğu</a:t>
            </a:r>
          </a:p>
          <a:p>
            <a:pPr>
              <a:lnSpc>
                <a:spcPct val="150000"/>
              </a:lnSpc>
            </a:pPr>
            <a:r>
              <a:rPr lang="tr-TR" sz="1800" b="1" dirty="0" smtClean="0">
                <a:latin typeface="Arial" pitchFamily="34" charset="0"/>
                <a:cs typeface="Arial" pitchFamily="34" charset="0"/>
              </a:rPr>
              <a:t>Belli bazı görevler üzerinde çalışırken tökezlediği gözlendiğinde ona nasıl yardım edilmesi gerekildiği düşünülmelidir.Yapılması gerekilen ilk şey ise,söz konusu kişiyi ve sahip olduğu becerileri anlamaktır.</a:t>
            </a:r>
          </a:p>
          <a:p>
            <a:pPr>
              <a:buNone/>
            </a:pPr>
            <a:endParaRPr lang="tr-TR" dirty="0" smtClean="0"/>
          </a:p>
          <a:p>
            <a:pPr>
              <a:buNone/>
            </a:pPr>
            <a:endParaRPr lang="tr-TR"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KOÇLUK NE ZAMAN YAPILMALIDIR?</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p:txBody>
          <a:bodyPr>
            <a:normAutofit/>
          </a:bodyPr>
          <a:lstStyle/>
          <a:p>
            <a:pPr>
              <a:lnSpc>
                <a:spcPct val="150000"/>
              </a:lnSpc>
              <a:buNone/>
            </a:pPr>
            <a:r>
              <a:rPr lang="tr-TR" sz="1800" b="1" u="sng" dirty="0" smtClean="0">
                <a:effectLst>
                  <a:outerShdw blurRad="38100" dist="38100" dir="2700000" algn="tl">
                    <a:srgbClr val="000000">
                      <a:alpha val="43137"/>
                    </a:srgbClr>
                  </a:outerShdw>
                </a:effectLst>
                <a:latin typeface="Arial" pitchFamily="34" charset="0"/>
                <a:cs typeface="Arial" pitchFamily="34" charset="0"/>
              </a:rPr>
              <a:t>Gözlemek ;</a:t>
            </a:r>
          </a:p>
          <a:p>
            <a:pPr algn="just">
              <a:lnSpc>
                <a:spcPct val="150000"/>
              </a:lnSpc>
              <a:buNone/>
            </a:pPr>
            <a:r>
              <a:rPr lang="tr-TR" sz="1800" b="1" dirty="0" smtClean="0">
                <a:latin typeface="Arial" pitchFamily="34" charset="0"/>
                <a:cs typeface="Arial" pitchFamily="34" charset="0"/>
              </a:rPr>
              <a:t>Kişinin güçlü ve zayıf yanlarını tespit etmenin iki yolu vardır.</a:t>
            </a:r>
          </a:p>
          <a:p>
            <a:pPr marL="514350" indent="-514350" algn="just">
              <a:lnSpc>
                <a:spcPct val="150000"/>
              </a:lnSpc>
              <a:buFont typeface="+mj-lt"/>
              <a:buAutoNum type="arabicPeriod"/>
            </a:pPr>
            <a:r>
              <a:rPr lang="tr-TR" sz="1800" b="1" dirty="0" smtClean="0">
                <a:latin typeface="Arial" pitchFamily="34" charset="0"/>
                <a:cs typeface="Arial" pitchFamily="34" charset="0"/>
              </a:rPr>
              <a:t>Koçluk yapılan kişinin davranışları çalışma arkadaşlarını nasıl etkilemektedir?</a:t>
            </a:r>
          </a:p>
          <a:p>
            <a:pPr marL="514350" indent="-514350" algn="just">
              <a:lnSpc>
                <a:spcPct val="150000"/>
              </a:lnSpc>
              <a:buFont typeface="+mj-lt"/>
              <a:buAutoNum type="arabicPeriod"/>
            </a:pPr>
            <a:r>
              <a:rPr lang="tr-TR" sz="1800" b="1" dirty="0" smtClean="0">
                <a:latin typeface="Arial" pitchFamily="34" charset="0"/>
                <a:cs typeface="Arial" pitchFamily="34" charset="0"/>
              </a:rPr>
              <a:t>Koçluk yapılan kişinin davranışları,onun kendi hedeflerine varma yeteneğini nasıl etkilemektedir?</a:t>
            </a:r>
          </a:p>
          <a:p>
            <a:pPr marL="514350" indent="-514350" algn="just">
              <a:lnSpc>
                <a:spcPct val="150000"/>
              </a:lnSpc>
              <a:buNone/>
            </a:pPr>
            <a:r>
              <a:rPr lang="tr-TR" sz="1800" b="1" dirty="0" smtClean="0">
                <a:latin typeface="Arial" pitchFamily="34" charset="0"/>
                <a:cs typeface="Arial" pitchFamily="34" charset="0"/>
              </a:rPr>
              <a:t>       Teorilerin doğruluğunu gözlem yaparak sınamak gerekir.Eğer uygun düşerse durumu başkalarıyla görüşerek onların fikirlerini almak gerekir.Son olarak ise teorileri koçluk yapılan kişi ile paylaşmayı ve gözden geçirmeyi ihmal etmemek gerekir.</a:t>
            </a:r>
            <a:endParaRPr lang="tr-TR" sz="1800" b="1"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KOÇLUK NE ZAMAN YAPILMALI?</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457200" y="1340768"/>
            <a:ext cx="8291264" cy="4785395"/>
          </a:xfrm>
        </p:spPr>
        <p:txBody>
          <a:bodyPr>
            <a:normAutofit fontScale="92500" lnSpcReduction="20000"/>
          </a:bodyPr>
          <a:lstStyle/>
          <a:p>
            <a:pPr>
              <a:lnSpc>
                <a:spcPct val="150000"/>
              </a:lnSpc>
              <a:buNone/>
            </a:pPr>
            <a:r>
              <a:rPr lang="tr-TR" sz="1800" b="1" u="sng" dirty="0" smtClean="0">
                <a:effectLst>
                  <a:outerShdw blurRad="38100" dist="38100" dir="2700000" algn="tl">
                    <a:srgbClr val="000000">
                      <a:alpha val="43137"/>
                    </a:srgbClr>
                  </a:outerShdw>
                </a:effectLst>
                <a:latin typeface="Arial" pitchFamily="34" charset="0"/>
                <a:cs typeface="Arial" pitchFamily="34" charset="0"/>
              </a:rPr>
              <a:t>Gözlem Süreci ;</a:t>
            </a:r>
          </a:p>
          <a:p>
            <a:pPr marL="514350" indent="-514350" algn="just">
              <a:lnSpc>
                <a:spcPct val="150000"/>
              </a:lnSpc>
              <a:buFont typeface="+mj-lt"/>
              <a:buAutoNum type="arabicPeriod"/>
            </a:pPr>
            <a:r>
              <a:rPr lang="tr-TR" sz="1800" b="1" dirty="0" smtClean="0">
                <a:latin typeface="Arial" pitchFamily="34" charset="0"/>
                <a:cs typeface="Arial" pitchFamily="34" charset="0"/>
              </a:rPr>
              <a:t>Başlangıç soruları hazırlamak.Kişinin davranışları gözlenerek aşağıdaki maddelere yanıtlar bulunmaya çalışılmalı ,</a:t>
            </a:r>
          </a:p>
          <a:p>
            <a:pPr marL="514350" indent="-514350" algn="just">
              <a:lnSpc>
                <a:spcPct val="150000"/>
              </a:lnSpc>
            </a:pPr>
            <a:r>
              <a:rPr lang="tr-TR" sz="1800" b="1" dirty="0" smtClean="0">
                <a:latin typeface="Arial" pitchFamily="34" charset="0"/>
                <a:cs typeface="Arial" pitchFamily="34" charset="0"/>
              </a:rPr>
              <a:t>Kişi yaptığı şeylerin hangilerinde etkin,hangilerinde değil ?</a:t>
            </a:r>
          </a:p>
          <a:p>
            <a:pPr marL="514350" indent="-514350" algn="just">
              <a:lnSpc>
                <a:spcPct val="150000"/>
              </a:lnSpc>
            </a:pPr>
            <a:r>
              <a:rPr lang="tr-TR" sz="1800" b="1" dirty="0" smtClean="0">
                <a:latin typeface="Arial" pitchFamily="34" charset="0"/>
                <a:cs typeface="Arial" pitchFamily="34" charset="0"/>
              </a:rPr>
              <a:t>Kişinin davranışları grup hedeflerine ya da bireysel hedeflere varılmasını hangi bakımlardan nasıl etkiliyor ?</a:t>
            </a:r>
          </a:p>
          <a:p>
            <a:pPr marL="514350" indent="-514350" algn="just">
              <a:lnSpc>
                <a:spcPct val="150000"/>
              </a:lnSpc>
            </a:pPr>
            <a:r>
              <a:rPr lang="tr-TR" sz="1800" b="1" dirty="0" smtClean="0">
                <a:latin typeface="Arial" pitchFamily="34" charset="0"/>
                <a:cs typeface="Arial" pitchFamily="34" charset="0"/>
              </a:rPr>
              <a:t>Bu davranışların diğer ekip üyeleri üzerinde etkisi ne oluyor ?</a:t>
            </a:r>
          </a:p>
          <a:p>
            <a:pPr marL="514350" indent="-514350" algn="just">
              <a:lnSpc>
                <a:spcPct val="150000"/>
              </a:lnSpc>
              <a:buAutoNum type="arabicPeriod" startAt="2"/>
            </a:pPr>
            <a:r>
              <a:rPr lang="tr-TR" sz="1800" b="1" dirty="0" smtClean="0">
                <a:latin typeface="Arial" pitchFamily="34" charset="0"/>
                <a:cs typeface="Arial" pitchFamily="34" charset="0"/>
              </a:rPr>
              <a:t>Ham yargılardan uzak durulmalı.Yansız bir gözlemci olunmalıdır.</a:t>
            </a:r>
          </a:p>
          <a:p>
            <a:pPr marL="514350" indent="-514350" algn="just">
              <a:lnSpc>
                <a:spcPct val="150000"/>
              </a:lnSpc>
              <a:buAutoNum type="arabicPeriod" startAt="2"/>
            </a:pPr>
            <a:r>
              <a:rPr lang="tr-TR" sz="1800" b="1" dirty="0" smtClean="0">
                <a:latin typeface="Arial" pitchFamily="34" charset="0"/>
                <a:cs typeface="Arial" pitchFamily="34" charset="0"/>
              </a:rPr>
              <a:t>Yapılan gözlemler üzerinde düşünülmeli.Dikkatli gözlemlerden sonra,kişinin koçlukla çözülebilecek bir sorunu olduğuna karar verilebilir.</a:t>
            </a:r>
          </a:p>
          <a:p>
            <a:pPr marL="514350" indent="-514350" algn="just">
              <a:lnSpc>
                <a:spcPct val="150000"/>
              </a:lnSpc>
              <a:buAutoNum type="arabicPeriod" startAt="2"/>
            </a:pPr>
            <a:r>
              <a:rPr lang="tr-TR" sz="1800" b="1" dirty="0" smtClean="0">
                <a:latin typeface="Arial" pitchFamily="34" charset="0"/>
                <a:cs typeface="Arial" pitchFamily="34" charset="0"/>
              </a:rPr>
              <a:t>Teorilerin doğruluğu sınanmalı.Koçluk yapmak isteyen kişi algılarından emin değilse gözlem yapmayı sürdürmeli.</a:t>
            </a:r>
            <a:endParaRPr lang="tr-TR" sz="1800" b="1" dirty="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KOÇLUK NE ZAMAN YAPILMALI?</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395536" y="1340768"/>
            <a:ext cx="8291264" cy="4785395"/>
          </a:xfrm>
        </p:spPr>
        <p:txBody>
          <a:bodyPr>
            <a:normAutofit fontScale="85000" lnSpcReduction="20000"/>
          </a:bodyPr>
          <a:lstStyle/>
          <a:p>
            <a:pPr algn="just">
              <a:lnSpc>
                <a:spcPct val="160000"/>
              </a:lnSpc>
              <a:buNone/>
            </a:pPr>
            <a:r>
              <a:rPr lang="tr-TR" sz="1900" b="1" u="sng" dirty="0" smtClean="0">
                <a:effectLst>
                  <a:outerShdw blurRad="38100" dist="38100" dir="2700000" algn="tl">
                    <a:srgbClr val="000000">
                      <a:alpha val="43137"/>
                    </a:srgbClr>
                  </a:outerShdw>
                </a:effectLst>
                <a:latin typeface="Arial" pitchFamily="34" charset="0"/>
                <a:cs typeface="Arial" pitchFamily="34" charset="0"/>
              </a:rPr>
              <a:t>Gözlem Süreci ;</a:t>
            </a:r>
          </a:p>
          <a:p>
            <a:pPr algn="just">
              <a:lnSpc>
                <a:spcPct val="160000"/>
              </a:lnSpc>
              <a:buNone/>
            </a:pPr>
            <a:r>
              <a:rPr lang="tr-TR" sz="2000" b="1" dirty="0" smtClean="0">
                <a:latin typeface="Arial" pitchFamily="34" charset="0"/>
                <a:cs typeface="Arial" pitchFamily="34" charset="0"/>
              </a:rPr>
              <a:t>5.Kişi kendi niyetlerini incelemeli.Sorun yaratan kişi olduğu düşünülen insana koçluk önerisinde bulunulmadan önce kendi davranışlarını gözden geçirmesi gerekir.</a:t>
            </a:r>
          </a:p>
          <a:p>
            <a:pPr algn="just">
              <a:lnSpc>
                <a:spcPct val="160000"/>
              </a:lnSpc>
            </a:pPr>
            <a:r>
              <a:rPr lang="tr-TR" sz="2000" b="1" dirty="0" smtClean="0">
                <a:latin typeface="Arial" pitchFamily="34" charset="0"/>
                <a:cs typeface="Arial" pitchFamily="34" charset="0"/>
              </a:rPr>
              <a:t>Gerçekçi olmayan beklentiler.Şu soru sorulmalıdır.”Başkalarının performansını ölçerken kendi performans ölçülerimi mi kullanıyorum?”Başka insanların aynı motivasyona ya da güçlü yanlara sahip olduklarını varsaymak adil olmayabilir.</a:t>
            </a:r>
          </a:p>
          <a:p>
            <a:pPr algn="just">
              <a:lnSpc>
                <a:spcPct val="160000"/>
              </a:lnSpc>
            </a:pPr>
            <a:r>
              <a:rPr lang="tr-TR" sz="2000" b="1" dirty="0" smtClean="0">
                <a:latin typeface="Arial" pitchFamily="34" charset="0"/>
                <a:cs typeface="Arial" pitchFamily="34" charset="0"/>
              </a:rPr>
              <a:t>Duyguların işin içine karışması.”Kendimi,sorun yaşayan bir kişiyle özdeşleştirmekte zorlanıyor muyum ?”Kişi kendinin farkında olmalı ve duyguların başkalarının duygularına anlamasına engel olup olmadığının bilincinde olmalıdır.</a:t>
            </a:r>
          </a:p>
          <a:p>
            <a:pPr>
              <a:buNone/>
            </a:pPr>
            <a:endParaRPr lang="tr-TR"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KOÇLUK NE ZAMAN YAPILMALI?</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467544" y="1340768"/>
            <a:ext cx="8229600" cy="4525963"/>
          </a:xfrm>
        </p:spPr>
        <p:txBody>
          <a:bodyPr>
            <a:normAutofit lnSpcReduction="10000"/>
          </a:bodyPr>
          <a:lstStyle/>
          <a:p>
            <a:pPr algn="just">
              <a:lnSpc>
                <a:spcPct val="150000"/>
              </a:lnSpc>
              <a:buNone/>
            </a:pPr>
            <a:r>
              <a:rPr lang="tr-TR" sz="1800" b="1" u="sng" dirty="0" smtClean="0">
                <a:effectLst>
                  <a:outerShdw blurRad="38100" dist="38100" dir="2700000" algn="tl">
                    <a:srgbClr val="000000">
                      <a:alpha val="43137"/>
                    </a:srgbClr>
                  </a:outerShdw>
                </a:effectLst>
                <a:latin typeface="Arial" pitchFamily="34" charset="0"/>
                <a:cs typeface="Arial" pitchFamily="34" charset="0"/>
              </a:rPr>
              <a:t>Gözlem Süreci ;</a:t>
            </a:r>
          </a:p>
          <a:p>
            <a:pPr algn="just">
              <a:lnSpc>
                <a:spcPct val="150000"/>
              </a:lnSpc>
            </a:pPr>
            <a:r>
              <a:rPr lang="tr-TR" sz="1800" b="1" dirty="0" smtClean="0">
                <a:latin typeface="Arial" pitchFamily="34" charset="0"/>
                <a:cs typeface="Arial" pitchFamily="34" charset="0"/>
              </a:rPr>
              <a:t>Dinleyememek. ”Başkalarının ne dediğini duyuyor muyum?”İnsanlar nasıl bir yardıma ihtiyaçları olduğunu her zaman açıkça ifade edemeyebilirler.Bu yüzden fırsat bulunan her an kişiye bağlı çalışanların dediklerini can kulağı ile dinlemek gerekir.</a:t>
            </a:r>
          </a:p>
          <a:p>
            <a:pPr algn="just">
              <a:lnSpc>
                <a:spcPct val="150000"/>
              </a:lnSpc>
            </a:pPr>
            <a:r>
              <a:rPr lang="tr-TR" sz="1800" b="1" dirty="0" smtClean="0">
                <a:latin typeface="Arial" pitchFamily="34" charset="0"/>
                <a:cs typeface="Arial" pitchFamily="34" charset="0"/>
              </a:rPr>
              <a:t>Övmeyi ihmal etmek.”Olumlu geri bildirimde bulunabiliyor muyum ?”Olumlu geri bildirim eksikliği zamanla bağlı çalışanların sorunlu davranış ve tutumlarının büyümesine sebep olabilir.</a:t>
            </a:r>
          </a:p>
          <a:p>
            <a:pPr algn="just">
              <a:lnSpc>
                <a:spcPct val="150000"/>
              </a:lnSpc>
            </a:pPr>
            <a:r>
              <a:rPr lang="tr-TR" sz="1800" b="1" dirty="0" smtClean="0">
                <a:latin typeface="Arial" pitchFamily="34" charset="0"/>
                <a:cs typeface="Arial" pitchFamily="34" charset="0"/>
              </a:rPr>
              <a:t>Ağızdan çıkan söze uygun davranmak.”İyi bir rol modeli miyim?”İyi bir ekip çalışmasının ortaya çıkmasında iyi bir dinleyici olmanın önemli olduğu düşünülüyorsa örnek olmak için her fırsat değerlendirilmelidir.</a:t>
            </a:r>
            <a:endParaRPr lang="tr-TR" sz="1800" b="1" dirty="0">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KOÇLUK NE ZAMAN YAPILMALI?</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p:txBody>
          <a:bodyPr>
            <a:normAutofit/>
          </a:bodyPr>
          <a:lstStyle/>
          <a:p>
            <a:pPr algn="just">
              <a:lnSpc>
                <a:spcPct val="150000"/>
              </a:lnSpc>
              <a:buNone/>
            </a:pPr>
            <a:r>
              <a:rPr lang="tr-TR" sz="1800" b="1" u="sng" dirty="0" smtClean="0">
                <a:latin typeface="Arial" pitchFamily="34" charset="0"/>
                <a:cs typeface="Arial" pitchFamily="34" charset="0"/>
              </a:rPr>
              <a:t>Gözlem Süreci;</a:t>
            </a:r>
          </a:p>
          <a:p>
            <a:pPr marL="514350" indent="-514350" algn="just">
              <a:lnSpc>
                <a:spcPct val="150000"/>
              </a:lnSpc>
              <a:buAutoNum type="arabicPeriod" startAt="6"/>
            </a:pPr>
            <a:r>
              <a:rPr lang="tr-TR" sz="1800" b="1" dirty="0" smtClean="0">
                <a:latin typeface="Arial" pitchFamily="34" charset="0"/>
                <a:cs typeface="Arial" pitchFamily="34" charset="0"/>
              </a:rPr>
              <a:t>Gerçeklik kontrolü yapılmalı .Kişi kendini geliştirmek için nelere ihtiyaç olduğunu fark ettikçe daha iyi bir koç ve yönetici olma yolunda ilerler.</a:t>
            </a:r>
          </a:p>
          <a:p>
            <a:pPr marL="514350" indent="-514350" algn="just">
              <a:lnSpc>
                <a:spcPct val="150000"/>
              </a:lnSpc>
              <a:buAutoNum type="arabicPeriod" startAt="6"/>
            </a:pPr>
            <a:r>
              <a:rPr lang="tr-TR" sz="1800" b="1" dirty="0" smtClean="0">
                <a:latin typeface="Arial" pitchFamily="34" charset="0"/>
                <a:cs typeface="Arial" pitchFamily="34" charset="0"/>
              </a:rPr>
              <a:t>Yapılan gözlemleri koçluk yapılan kişi ile müzakere etmek gerekir.Herhangi bir sorunu ele alırken,koçluk yapılan kişinin tutum ve davranışları üzerinde değil ,gözlenen davranışlar üzerinde durmaya özen göstermek gerekir.Belli bir davranışı ve o davranışın insanlar üzerindeki etkisini anlatırken samimi ve açık sözlü olmak gerekmektedir.</a:t>
            </a:r>
          </a:p>
          <a:p>
            <a:pPr marL="514350" indent="-514350">
              <a:buAutoNum type="arabicPeriod" startAt="6"/>
            </a:pPr>
            <a:endParaRPr lang="tr-TR"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MAĞAZACILIKTA KOÇLUK YAPMAK ÜZERİNE VAKA İNCELEMESİ</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p:txBody>
          <a:bodyPr>
            <a:normAutofit fontScale="92500" lnSpcReduction="20000"/>
          </a:bodyPr>
          <a:lstStyle/>
          <a:p>
            <a:pPr algn="just">
              <a:lnSpc>
                <a:spcPct val="150000"/>
              </a:lnSpc>
              <a:buNone/>
            </a:pPr>
            <a:r>
              <a:rPr lang="tr-TR" sz="1800" dirty="0" smtClean="0">
                <a:latin typeface="Arial" pitchFamily="34" charset="0"/>
                <a:cs typeface="Arial" pitchFamily="34" charset="0"/>
              </a:rPr>
              <a:t>        Tolga mağazaya geldiğinde,Damla’yı sandalyeye çökmüş bir durumda buldu.Çok üzgündü.Tolga’ya bakarak ona başarılı olamadığımı düşünüyorum dedi.Artık mağazada müşterilere eskisi kadar satış yapamıyorum.Halbuki Damla deneyimli ve bilgili bir satış temsilcisiydi ancak Tolga onun sorunun nedenini biliyordu.Ona müşterilere ürün önerirken daha az konuşmasını , müşterilerin ne dediğine daha çok kulak vermesini önerdi.Ardından da moralini bozmamasını tavsiye etti.Herkes bu durumdan geçerdi.Damla’nın kendisini toplayacağından emindi.</a:t>
            </a:r>
          </a:p>
          <a:p>
            <a:pPr algn="just">
              <a:lnSpc>
                <a:spcPct val="150000"/>
              </a:lnSpc>
              <a:buNone/>
            </a:pPr>
            <a:r>
              <a:rPr lang="tr-TR" sz="1800" dirty="0" smtClean="0">
                <a:latin typeface="Arial" pitchFamily="34" charset="0"/>
                <a:cs typeface="Arial" pitchFamily="34" charset="0"/>
              </a:rPr>
              <a:t>        Tolga çok değerli şeyler söylediği için yaptığı koçluktan gurur duymaktaydı.Ama birkaç hafta sonra Damla’nın aynı sorunu yaşadığını görünce cesareti kırıldı.Damla söylenenleri yapmış ancak durumda herhangi bir değişiklik olmamıştı.Tolga farklı bir yaklaşımda bulunması gerektiğini biliyordu.Ama ne yapmalıydı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BU DURUMDA TOLGA NE YAPMALI?</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467544" y="1412776"/>
            <a:ext cx="8229600" cy="4525963"/>
          </a:xfrm>
        </p:spPr>
        <p:txBody>
          <a:bodyPr>
            <a:normAutofit lnSpcReduction="10000"/>
          </a:bodyPr>
          <a:lstStyle/>
          <a:p>
            <a:pPr algn="just">
              <a:lnSpc>
                <a:spcPct val="150000"/>
              </a:lnSpc>
              <a:buNone/>
            </a:pPr>
            <a:r>
              <a:rPr lang="tr-TR" dirty="0" smtClean="0"/>
              <a:t>        </a:t>
            </a:r>
            <a:r>
              <a:rPr lang="tr-TR" sz="1900" dirty="0" smtClean="0">
                <a:latin typeface="Arial" pitchFamily="34" charset="0"/>
                <a:cs typeface="Arial" pitchFamily="34" charset="0"/>
              </a:rPr>
              <a:t>İstediği sonuçları elde edememesinin nedenlerini değerlendirmekte Damla’ya yardımcı olma konusunda Tolga’nın daha farklı şeyler yapması gerekebilir. Müşterileri değişirken o da onlarla değişmiş olabilir. Belki,kendisinin de farkında olmadığı verimsiz alışkanlıklarda edinmiş olabilir. Tolga birkaç şey deneyebilir. Damla’ya neyin değiştiği konusundaki tahminini sorabilir. Ona yaptığı satış sırasında kendini gözlemeyi teklif edebilir. Böylece somut geribildirimde bulunacak hale gelip, Damla’ya küçük değişiklik önerileri yapabilir. Ve sonuçta ise bir sonraki satışlarından sonra o satışın nasıl olduğunu değerlendirmek için bir araya gelmeyi önerebilir.</a:t>
            </a:r>
            <a:endParaRPr lang="tr-TR" sz="1900" dirty="0">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graphicFrame>
        <p:nvGraphicFramePr>
          <p:cNvPr id="5" name="4 Tablo"/>
          <p:cNvGraphicFramePr>
            <a:graphicFrameLocks noGrp="1"/>
          </p:cNvGraphicFramePr>
          <p:nvPr/>
        </p:nvGraphicFramePr>
        <p:xfrm>
          <a:off x="251520" y="476675"/>
          <a:ext cx="8712969" cy="5475292"/>
        </p:xfrm>
        <a:graphic>
          <a:graphicData uri="http://schemas.openxmlformats.org/drawingml/2006/table">
            <a:tbl>
              <a:tblPr/>
              <a:tblGrid>
                <a:gridCol w="6181991"/>
                <a:gridCol w="1149121"/>
                <a:gridCol w="1381857"/>
              </a:tblGrid>
              <a:tr h="247669">
                <a:tc gridSpan="3">
                  <a:txBody>
                    <a:bodyPr/>
                    <a:lstStyle/>
                    <a:p>
                      <a:pPr algn="ctr">
                        <a:lnSpc>
                          <a:spcPct val="115000"/>
                        </a:lnSpc>
                        <a:spcAft>
                          <a:spcPts val="1000"/>
                        </a:spcAft>
                      </a:pPr>
                      <a:r>
                        <a:rPr lang="tr-TR" sz="1100" b="1" u="sng" dirty="0">
                          <a:latin typeface="Arial"/>
                          <a:ea typeface="Calibri"/>
                          <a:cs typeface="Times New Roman"/>
                        </a:rPr>
                        <a:t>KOÇUN KENDİSİNİ DEĞERLENDİRMESİ İÇİN KONTROL LİSTESİ</a:t>
                      </a:r>
                      <a:endParaRPr lang="tr-TR" sz="1100" u="sng"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r h="192114">
                <a:tc gridSpan="3">
                  <a:txBody>
                    <a:bodyPr/>
                    <a:lstStyle/>
                    <a:p>
                      <a:pPr algn="ctr">
                        <a:lnSpc>
                          <a:spcPct val="115000"/>
                        </a:lnSpc>
                        <a:spcAft>
                          <a:spcPts val="1000"/>
                        </a:spcAft>
                      </a:pPr>
                      <a:r>
                        <a:rPr lang="tr-TR" sz="1100" b="1" dirty="0">
                          <a:latin typeface="Arial"/>
                          <a:ea typeface="Calibri"/>
                          <a:cs typeface="Times New Roman"/>
                        </a:rPr>
                        <a:t>Aşağıdaki sorular etkin bir koç olabilmek için ihtiyaç duyulan beceri ve niteliklerle ilgilidir.</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r h="250349">
                <a:tc>
                  <a:txBody>
                    <a:bodyPr/>
                    <a:lstStyle/>
                    <a:p>
                      <a:pPr marL="342900" lvl="0" indent="-342900">
                        <a:lnSpc>
                          <a:spcPct val="115000"/>
                        </a:lnSpc>
                        <a:spcAft>
                          <a:spcPts val="1000"/>
                        </a:spcAft>
                        <a:buFont typeface="+mj-lt"/>
                        <a:buAutoNum type="arabicPeriod"/>
                      </a:pPr>
                      <a:r>
                        <a:rPr lang="tr-TR" sz="1100" b="1" dirty="0">
                          <a:latin typeface="Arial"/>
                          <a:ea typeface="Calibri"/>
                          <a:cs typeface="Times New Roman"/>
                        </a:rPr>
                        <a:t>Sadece kısa vadeli performansa değil,kariyer gelişimine mi önem veriyorsunuz?</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tr-TR" sz="600" dirty="0">
                          <a:latin typeface="Arial"/>
                          <a:ea typeface="Calibri"/>
                          <a:cs typeface="Times New Roman"/>
                        </a:rPr>
                        <a:t>EVET</a:t>
                      </a:r>
                      <a:endParaRPr lang="tr-TR" sz="700"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tr-TR" sz="600">
                          <a:latin typeface="Arial"/>
                          <a:ea typeface="Calibri"/>
                          <a:cs typeface="Times New Roman"/>
                        </a:rPr>
                        <a:t>    HAYIR</a:t>
                      </a:r>
                      <a:endParaRPr lang="tr-TR" sz="70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9978">
                <a:tc>
                  <a:txBody>
                    <a:bodyPr/>
                    <a:lstStyle/>
                    <a:p>
                      <a:pPr marL="342900" lvl="0" indent="-342900">
                        <a:lnSpc>
                          <a:spcPct val="115000"/>
                        </a:lnSpc>
                        <a:spcAft>
                          <a:spcPts val="1000"/>
                        </a:spcAft>
                        <a:buFont typeface="+mj-lt"/>
                        <a:buNone/>
                      </a:pPr>
                      <a:r>
                        <a:rPr lang="tr-TR" sz="1100" b="1" dirty="0" smtClean="0">
                          <a:latin typeface="Arial"/>
                          <a:ea typeface="Calibri"/>
                          <a:cs typeface="Times New Roman"/>
                        </a:rPr>
                        <a:t>2.       </a:t>
                      </a:r>
                      <a:r>
                        <a:rPr lang="tr-TR" sz="1100" b="1" dirty="0">
                          <a:latin typeface="Arial"/>
                          <a:ea typeface="Calibri"/>
                          <a:cs typeface="Times New Roman"/>
                        </a:rPr>
                        <a:t>Destek olurken özerklik tanıyor musunuz ?</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dirty="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dirty="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669">
                <a:tc>
                  <a:txBody>
                    <a:bodyPr/>
                    <a:lstStyle/>
                    <a:p>
                      <a:pPr marL="342900" lvl="0" indent="-342900">
                        <a:lnSpc>
                          <a:spcPct val="115000"/>
                        </a:lnSpc>
                        <a:spcAft>
                          <a:spcPts val="1000"/>
                        </a:spcAft>
                        <a:buFont typeface="+mj-lt"/>
                        <a:buNone/>
                      </a:pPr>
                      <a:r>
                        <a:rPr lang="tr-TR" sz="1100" b="1" dirty="0" smtClean="0">
                          <a:latin typeface="Arial"/>
                          <a:ea typeface="Calibri"/>
                          <a:cs typeface="Times New Roman"/>
                        </a:rPr>
                        <a:t>3.       </a:t>
                      </a:r>
                      <a:r>
                        <a:rPr lang="tr-TR" sz="1100" b="1" dirty="0">
                          <a:latin typeface="Arial"/>
                          <a:ea typeface="Calibri"/>
                          <a:cs typeface="Times New Roman"/>
                        </a:rPr>
                        <a:t>Rol modelliği yapıyor musunuz ?</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dirty="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9978">
                <a:tc>
                  <a:txBody>
                    <a:bodyPr/>
                    <a:lstStyle/>
                    <a:p>
                      <a:pPr marL="342900" lvl="0" indent="-342900">
                        <a:lnSpc>
                          <a:spcPct val="115000"/>
                        </a:lnSpc>
                        <a:spcAft>
                          <a:spcPts val="1000"/>
                        </a:spcAft>
                        <a:buFont typeface="+mj-lt"/>
                        <a:buNone/>
                      </a:pPr>
                      <a:r>
                        <a:rPr lang="tr-TR" sz="1100" b="1" dirty="0" smtClean="0">
                          <a:latin typeface="Arial"/>
                          <a:ea typeface="Calibri"/>
                          <a:cs typeface="Times New Roman"/>
                        </a:rPr>
                        <a:t>4.       </a:t>
                      </a:r>
                      <a:r>
                        <a:rPr lang="tr-TR" sz="1100" b="1" dirty="0">
                          <a:latin typeface="Arial"/>
                          <a:ea typeface="Calibri"/>
                          <a:cs typeface="Times New Roman"/>
                        </a:rPr>
                        <a:t>İş stratejilerini hedef belirlemek olarak mı sunuyorsunuz?</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114">
                <a:tc>
                  <a:txBody>
                    <a:bodyPr/>
                    <a:lstStyle/>
                    <a:p>
                      <a:pPr marL="342900" lvl="0" indent="-342900">
                        <a:lnSpc>
                          <a:spcPct val="115000"/>
                        </a:lnSpc>
                        <a:spcAft>
                          <a:spcPts val="1000"/>
                        </a:spcAft>
                        <a:buFont typeface="+mj-lt"/>
                        <a:buNone/>
                      </a:pPr>
                      <a:r>
                        <a:rPr lang="tr-TR" sz="1100" b="1" dirty="0" smtClean="0">
                          <a:latin typeface="Arial"/>
                          <a:ea typeface="Calibri"/>
                          <a:cs typeface="Times New Roman"/>
                        </a:rPr>
                        <a:t>5.       </a:t>
                      </a:r>
                      <a:r>
                        <a:rPr lang="tr-TR" sz="1100" b="1" dirty="0">
                          <a:latin typeface="Arial"/>
                          <a:ea typeface="Calibri"/>
                          <a:cs typeface="Times New Roman"/>
                        </a:rPr>
                        <a:t>Koyduğunuz hedefler ulaşabilir hedefler mi ?</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016">
                <a:tc>
                  <a:txBody>
                    <a:bodyPr/>
                    <a:lstStyle/>
                    <a:p>
                      <a:pPr marL="342900" lvl="0" indent="-342900">
                        <a:lnSpc>
                          <a:spcPct val="115000"/>
                        </a:lnSpc>
                        <a:spcAft>
                          <a:spcPts val="1000"/>
                        </a:spcAft>
                        <a:buFont typeface="+mj-lt"/>
                        <a:buNone/>
                      </a:pPr>
                      <a:r>
                        <a:rPr lang="tr-TR" sz="1100" b="1" dirty="0" smtClean="0">
                          <a:latin typeface="Arial"/>
                          <a:ea typeface="Calibri"/>
                          <a:cs typeface="Times New Roman"/>
                        </a:rPr>
                        <a:t>6.       Koçluk </a:t>
                      </a:r>
                      <a:r>
                        <a:rPr lang="tr-TR" sz="1100" b="1" dirty="0">
                          <a:latin typeface="Arial"/>
                          <a:ea typeface="Calibri"/>
                          <a:cs typeface="Times New Roman"/>
                        </a:rPr>
                        <a:t>yapılan kişi ile çözümler üretmek üzere çalışıyor musunuz ?</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7413">
                <a:tc>
                  <a:txBody>
                    <a:bodyPr/>
                    <a:lstStyle/>
                    <a:p>
                      <a:pPr marL="342900" lvl="0" indent="-342900">
                        <a:lnSpc>
                          <a:spcPct val="115000"/>
                        </a:lnSpc>
                        <a:spcAft>
                          <a:spcPts val="1000"/>
                        </a:spcAft>
                        <a:buFont typeface="+mj-lt"/>
                        <a:buNone/>
                      </a:pPr>
                      <a:r>
                        <a:rPr lang="tr-TR" sz="1100" b="1" dirty="0" smtClean="0">
                          <a:latin typeface="Arial"/>
                          <a:ea typeface="Calibri"/>
                          <a:cs typeface="Times New Roman"/>
                        </a:rPr>
                        <a:t>7.      Geribildirimde </a:t>
                      </a:r>
                      <a:r>
                        <a:rPr lang="tr-TR" sz="1100" b="1" dirty="0">
                          <a:latin typeface="Arial"/>
                          <a:ea typeface="Calibri"/>
                          <a:cs typeface="Times New Roman"/>
                        </a:rPr>
                        <a:t>bulunmadan önce,koçluk yapılan kişiye ilişkin dikkatli ve ön yargısız gözlemler yapılıyor mu?</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114">
                <a:tc>
                  <a:txBody>
                    <a:bodyPr/>
                    <a:lstStyle/>
                    <a:p>
                      <a:pPr marL="342900" lvl="0" indent="-342900">
                        <a:lnSpc>
                          <a:spcPct val="115000"/>
                        </a:lnSpc>
                        <a:spcAft>
                          <a:spcPts val="1000"/>
                        </a:spcAft>
                        <a:buFont typeface="+mj-lt"/>
                        <a:buNone/>
                      </a:pPr>
                      <a:r>
                        <a:rPr lang="tr-TR" sz="1100" b="1" dirty="0" smtClean="0">
                          <a:latin typeface="Arial"/>
                          <a:ea typeface="Calibri"/>
                          <a:cs typeface="Times New Roman"/>
                        </a:rPr>
                        <a:t>8.      Gözlemlerinizi </a:t>
                      </a:r>
                      <a:r>
                        <a:rPr lang="tr-TR" sz="1100" b="1" dirty="0">
                          <a:latin typeface="Arial"/>
                          <a:ea typeface="Calibri"/>
                          <a:cs typeface="Times New Roman"/>
                        </a:rPr>
                        <a:t>yargı ve varsayımlardan uzak tutuluyor mu?</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7413">
                <a:tc>
                  <a:txBody>
                    <a:bodyPr/>
                    <a:lstStyle/>
                    <a:p>
                      <a:pPr marL="342900" lvl="0" indent="-342900">
                        <a:lnSpc>
                          <a:spcPct val="115000"/>
                        </a:lnSpc>
                        <a:spcAft>
                          <a:spcPts val="1000"/>
                        </a:spcAft>
                        <a:buFont typeface="+mj-lt"/>
                        <a:buNone/>
                      </a:pPr>
                      <a:r>
                        <a:rPr lang="tr-TR" sz="1100" b="1" dirty="0" smtClean="0">
                          <a:latin typeface="Arial"/>
                          <a:ea typeface="Calibri"/>
                          <a:cs typeface="Times New Roman"/>
                        </a:rPr>
                        <a:t>9.      Bir </a:t>
                      </a:r>
                      <a:r>
                        <a:rPr lang="tr-TR" sz="1100" b="1" dirty="0">
                          <a:latin typeface="Arial"/>
                          <a:ea typeface="Calibri"/>
                          <a:cs typeface="Times New Roman"/>
                        </a:rPr>
                        <a:t>kişinin davranışları ile ilgili teoriler doğrultusunda harekete geçmeden önce teoriler sınanıyor mu?</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9586">
                <a:tc>
                  <a:txBody>
                    <a:bodyPr/>
                    <a:lstStyle/>
                    <a:p>
                      <a:pPr marL="342900" lvl="0" indent="-342900">
                        <a:lnSpc>
                          <a:spcPct val="115000"/>
                        </a:lnSpc>
                        <a:spcAft>
                          <a:spcPts val="1000"/>
                        </a:spcAft>
                        <a:buFont typeface="+mj-lt"/>
                        <a:buNone/>
                      </a:pPr>
                      <a:r>
                        <a:rPr lang="tr-TR" sz="1100" b="1" dirty="0" smtClean="0">
                          <a:latin typeface="Arial"/>
                          <a:ea typeface="Calibri"/>
                          <a:cs typeface="Times New Roman"/>
                        </a:rPr>
                        <a:t>10.    Belirgin </a:t>
                      </a:r>
                      <a:r>
                        <a:rPr lang="tr-TR" sz="1100" b="1" dirty="0">
                          <a:latin typeface="Arial"/>
                          <a:ea typeface="Calibri"/>
                          <a:cs typeface="Times New Roman"/>
                        </a:rPr>
                        <a:t>geri bildirimlerde bulunuyor musunuz?</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823">
                <a:tc>
                  <a:txBody>
                    <a:bodyPr/>
                    <a:lstStyle/>
                    <a:p>
                      <a:pPr marL="342900" lvl="0" indent="-342900">
                        <a:lnSpc>
                          <a:spcPct val="115000"/>
                        </a:lnSpc>
                        <a:spcAft>
                          <a:spcPts val="1000"/>
                        </a:spcAft>
                        <a:buFont typeface="+mj-lt"/>
                        <a:buNone/>
                      </a:pPr>
                      <a:r>
                        <a:rPr lang="tr-TR" sz="1100" b="1" dirty="0" smtClean="0">
                          <a:latin typeface="Arial"/>
                          <a:ea typeface="Calibri"/>
                          <a:cs typeface="Times New Roman"/>
                        </a:rPr>
                        <a:t>11.    Açık </a:t>
                      </a:r>
                      <a:r>
                        <a:rPr lang="tr-TR" sz="1100" b="1" dirty="0">
                          <a:latin typeface="Arial"/>
                          <a:ea typeface="Calibri"/>
                          <a:cs typeface="Times New Roman"/>
                        </a:rPr>
                        <a:t>uçlu sorulardan yararlanıyor musunuz ?</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tr-TR" sz="600">
                          <a:latin typeface="Arial"/>
                          <a:ea typeface="Calibri"/>
                          <a:cs typeface="Times New Roman"/>
                        </a:rPr>
                        <a:t> </a:t>
                      </a:r>
                      <a:endParaRPr lang="tr-TR" sz="70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1527">
                <a:tc>
                  <a:txBody>
                    <a:bodyPr/>
                    <a:lstStyle/>
                    <a:p>
                      <a:pPr marL="342900" lvl="0" indent="-342900">
                        <a:lnSpc>
                          <a:spcPct val="115000"/>
                        </a:lnSpc>
                        <a:spcAft>
                          <a:spcPts val="1000"/>
                        </a:spcAft>
                        <a:buFont typeface="+mj-lt"/>
                        <a:buNone/>
                      </a:pPr>
                      <a:r>
                        <a:rPr lang="tr-TR" sz="1100" b="1" dirty="0" smtClean="0">
                          <a:latin typeface="Arial"/>
                          <a:ea typeface="Calibri"/>
                          <a:cs typeface="Times New Roman"/>
                        </a:rPr>
                        <a:t>12.    Kendi </a:t>
                      </a:r>
                      <a:r>
                        <a:rPr lang="tr-TR" sz="1100" b="1" dirty="0">
                          <a:latin typeface="Arial"/>
                          <a:ea typeface="Calibri"/>
                          <a:cs typeface="Times New Roman"/>
                        </a:rPr>
                        <a:t>performansınızı başka insanları ölçmenin kıstası haline getirebiliyor musunuz?</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2748">
                <a:tc>
                  <a:txBody>
                    <a:bodyPr/>
                    <a:lstStyle/>
                    <a:p>
                      <a:pPr marL="342900" lvl="0" indent="-342900">
                        <a:lnSpc>
                          <a:spcPct val="115000"/>
                        </a:lnSpc>
                        <a:spcAft>
                          <a:spcPts val="1000"/>
                        </a:spcAft>
                        <a:buFont typeface="+mj-lt"/>
                        <a:buNone/>
                      </a:pPr>
                      <a:r>
                        <a:rPr lang="tr-TR" sz="1100" b="1" dirty="0" smtClean="0">
                          <a:latin typeface="Arial"/>
                          <a:ea typeface="Calibri"/>
                          <a:cs typeface="Times New Roman"/>
                        </a:rPr>
                        <a:t>13.    Beden </a:t>
                      </a:r>
                      <a:r>
                        <a:rPr lang="tr-TR" sz="1100" b="1" dirty="0">
                          <a:latin typeface="Arial"/>
                          <a:ea typeface="Calibri"/>
                          <a:cs typeface="Times New Roman"/>
                        </a:rPr>
                        <a:t>dili ya da sözel ipuçları kullanıyor musunuz?</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6426">
                <a:tc>
                  <a:txBody>
                    <a:bodyPr/>
                    <a:lstStyle/>
                    <a:p>
                      <a:pPr marL="342900" lvl="0" indent="-342900">
                        <a:lnSpc>
                          <a:spcPct val="115000"/>
                        </a:lnSpc>
                        <a:spcAft>
                          <a:spcPts val="1000"/>
                        </a:spcAft>
                        <a:buFont typeface="+mj-lt"/>
                        <a:buNone/>
                      </a:pPr>
                      <a:r>
                        <a:rPr lang="tr-TR" sz="1100" b="1" dirty="0" smtClean="0">
                          <a:latin typeface="Arial"/>
                          <a:ea typeface="Calibri"/>
                          <a:cs typeface="Times New Roman"/>
                        </a:rPr>
                        <a:t>14.   Tartışma </a:t>
                      </a:r>
                      <a:r>
                        <a:rPr lang="tr-TR" sz="1100" b="1" dirty="0">
                          <a:latin typeface="Arial"/>
                          <a:ea typeface="Calibri"/>
                          <a:cs typeface="Times New Roman"/>
                        </a:rPr>
                        <a:t>sırasında söylenenleri netliğe kavuşturabiliyor musunuz?</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7647">
                <a:tc>
                  <a:txBody>
                    <a:bodyPr/>
                    <a:lstStyle/>
                    <a:p>
                      <a:pPr marL="342900" lvl="0" indent="-342900">
                        <a:lnSpc>
                          <a:spcPct val="115000"/>
                        </a:lnSpc>
                        <a:spcAft>
                          <a:spcPts val="1000"/>
                        </a:spcAft>
                        <a:buFont typeface="+mj-lt"/>
                        <a:buNone/>
                      </a:pPr>
                      <a:r>
                        <a:rPr lang="tr-TR" sz="1100" b="1" dirty="0" smtClean="0">
                          <a:latin typeface="Arial"/>
                          <a:ea typeface="Calibri"/>
                          <a:cs typeface="Times New Roman"/>
                        </a:rPr>
                        <a:t>15.    Konuşurken </a:t>
                      </a:r>
                      <a:r>
                        <a:rPr lang="tr-TR" sz="1100" b="1" dirty="0">
                          <a:latin typeface="Arial"/>
                          <a:ea typeface="Calibri"/>
                          <a:cs typeface="Times New Roman"/>
                        </a:rPr>
                        <a:t>dikkatinizi karşı tarafın söylediklerine verebiliyor musunuz?</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868">
                <a:tc>
                  <a:txBody>
                    <a:bodyPr/>
                    <a:lstStyle/>
                    <a:p>
                      <a:pPr marL="342900" lvl="0" indent="-342900">
                        <a:lnSpc>
                          <a:spcPct val="115000"/>
                        </a:lnSpc>
                        <a:spcAft>
                          <a:spcPts val="1000"/>
                        </a:spcAft>
                        <a:buFont typeface="+mj-lt"/>
                        <a:buNone/>
                      </a:pPr>
                      <a:r>
                        <a:rPr lang="tr-TR" sz="1100" b="1" dirty="0" smtClean="0">
                          <a:latin typeface="Arial"/>
                          <a:ea typeface="Calibri"/>
                          <a:cs typeface="Times New Roman"/>
                        </a:rPr>
                        <a:t>16.    Geri </a:t>
                      </a:r>
                      <a:r>
                        <a:rPr lang="tr-TR" sz="1100" b="1" dirty="0">
                          <a:latin typeface="Arial"/>
                          <a:ea typeface="Calibri"/>
                          <a:cs typeface="Times New Roman"/>
                        </a:rPr>
                        <a:t>bildirimleri zamanında yapabiliyor musunuz?</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3702">
                <a:tc>
                  <a:txBody>
                    <a:bodyPr/>
                    <a:lstStyle/>
                    <a:p>
                      <a:pPr marL="342900" lvl="0" indent="-342900">
                        <a:lnSpc>
                          <a:spcPct val="115000"/>
                        </a:lnSpc>
                        <a:spcAft>
                          <a:spcPts val="1000"/>
                        </a:spcAft>
                        <a:buFont typeface="+mj-lt"/>
                        <a:buNone/>
                      </a:pPr>
                      <a:r>
                        <a:rPr lang="tr-TR" sz="1100" b="1" dirty="0" smtClean="0">
                          <a:latin typeface="Arial"/>
                          <a:ea typeface="Calibri"/>
                          <a:cs typeface="Times New Roman"/>
                        </a:rPr>
                        <a:t>17.    Olumsuz </a:t>
                      </a:r>
                      <a:r>
                        <a:rPr lang="tr-TR" sz="1100" b="1" dirty="0">
                          <a:latin typeface="Arial"/>
                          <a:ea typeface="Calibri"/>
                          <a:cs typeface="Times New Roman"/>
                        </a:rPr>
                        <a:t>geribildirimler kadar olumlu geribildirimlerde de  bulunuyor musunuz ?</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4923">
                <a:tc>
                  <a:txBody>
                    <a:bodyPr/>
                    <a:lstStyle/>
                    <a:p>
                      <a:pPr marL="342900" lvl="0" indent="-342900">
                        <a:lnSpc>
                          <a:spcPct val="115000"/>
                        </a:lnSpc>
                        <a:spcAft>
                          <a:spcPts val="1000"/>
                        </a:spcAft>
                        <a:buFont typeface="+mj-lt"/>
                        <a:buNone/>
                      </a:pPr>
                      <a:r>
                        <a:rPr lang="tr-TR" sz="1100" b="1" dirty="0" smtClean="0">
                          <a:latin typeface="Arial"/>
                          <a:ea typeface="Calibri"/>
                          <a:cs typeface="Times New Roman"/>
                        </a:rPr>
                        <a:t>18.    Koçluk </a:t>
                      </a:r>
                      <a:r>
                        <a:rPr lang="tr-TR" sz="1100" b="1" dirty="0">
                          <a:latin typeface="Arial"/>
                          <a:ea typeface="Calibri"/>
                          <a:cs typeface="Times New Roman"/>
                        </a:rPr>
                        <a:t>müzakereleri için önceden hazırlık yapıyor musunuz?</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2114">
                <a:tc>
                  <a:txBody>
                    <a:bodyPr/>
                    <a:lstStyle/>
                    <a:p>
                      <a:pPr marL="342900" lvl="0" indent="-342900">
                        <a:lnSpc>
                          <a:spcPct val="115000"/>
                        </a:lnSpc>
                        <a:spcAft>
                          <a:spcPts val="1000"/>
                        </a:spcAft>
                        <a:buFont typeface="+mj-lt"/>
                        <a:buNone/>
                      </a:pPr>
                      <a:r>
                        <a:rPr lang="tr-TR" sz="1100" b="1" dirty="0" smtClean="0">
                          <a:latin typeface="Arial"/>
                          <a:ea typeface="Calibri"/>
                          <a:cs typeface="Times New Roman"/>
                        </a:rPr>
                        <a:t>19.    Koçluk </a:t>
                      </a:r>
                      <a:r>
                        <a:rPr lang="tr-TR" sz="1100" b="1" dirty="0">
                          <a:latin typeface="Arial"/>
                          <a:ea typeface="Calibri"/>
                          <a:cs typeface="Times New Roman"/>
                        </a:rPr>
                        <a:t>müzakerelerinin sonuçlarını izliyor musunuz?</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7413">
                <a:tc>
                  <a:txBody>
                    <a:bodyPr/>
                    <a:lstStyle/>
                    <a:p>
                      <a:pPr marL="228600" indent="-228600" algn="ctr">
                        <a:lnSpc>
                          <a:spcPct val="115000"/>
                        </a:lnSpc>
                        <a:spcAft>
                          <a:spcPts val="1000"/>
                        </a:spcAft>
                        <a:buFont typeface="+mj-lt"/>
                        <a:buNone/>
                      </a:pPr>
                      <a:r>
                        <a:rPr lang="tr-TR" sz="1100" b="1" dirty="0">
                          <a:latin typeface="Arial"/>
                          <a:ea typeface="Calibri"/>
                          <a:cs typeface="Times New Roman"/>
                        </a:rPr>
                        <a:t>Soruları evet diye yanıtladıysanız koçsunuz </a:t>
                      </a:r>
                      <a:r>
                        <a:rPr lang="tr-TR" sz="1100" b="1" dirty="0" smtClean="0">
                          <a:latin typeface="Arial"/>
                          <a:ea typeface="Calibri"/>
                          <a:cs typeface="Times New Roman"/>
                        </a:rPr>
                        <a:t>demektir.Hayır cevabınız</a:t>
                      </a:r>
                      <a:r>
                        <a:rPr lang="tr-TR" sz="1100" b="1" baseline="0" dirty="0" smtClean="0">
                          <a:latin typeface="Arial"/>
                          <a:ea typeface="Calibri"/>
                          <a:cs typeface="Times New Roman"/>
                        </a:rPr>
                        <a:t> varsa koçluk becerilerinizi geliştirmek üzerinde düşüneceğiniz durumlar olmalıdır.</a:t>
                      </a:r>
                      <a:endParaRPr lang="tr-TR" sz="1100" b="1" dirty="0">
                        <a:latin typeface="Calibri"/>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endParaRPr lang="tr-TR" sz="600" dirty="0">
                        <a:latin typeface="Arial"/>
                        <a:ea typeface="Calibri"/>
                        <a:cs typeface="Times New Roman"/>
                      </a:endParaRPr>
                    </a:p>
                  </a:txBody>
                  <a:tcPr marL="28047" marR="280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KOÇLUK BECERİLERİ NASIL GELİŞTİRİLİR?</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p:txBody>
          <a:bodyPr>
            <a:normAutofit lnSpcReduction="10000"/>
          </a:bodyPr>
          <a:lstStyle/>
          <a:p>
            <a:pPr algn="just">
              <a:lnSpc>
                <a:spcPct val="150000"/>
              </a:lnSpc>
              <a:buNone/>
            </a:pPr>
            <a:r>
              <a:rPr lang="tr-TR" sz="1800" b="1" dirty="0" smtClean="0">
                <a:latin typeface="Arial" pitchFamily="34" charset="0"/>
                <a:cs typeface="Arial" pitchFamily="34" charset="0"/>
              </a:rPr>
              <a:t>      Koçluk eylem planlarının birlikte geliştirileceği rahat bir ortamın yaratılmasını gerektirir.Olabildiğince etkin bir koç olabilmek için ise aşağıdaki beceriler konusunda ustalaşmaya çalışmak gerekir ;</a:t>
            </a:r>
          </a:p>
          <a:p>
            <a:pPr algn="ctr">
              <a:lnSpc>
                <a:spcPct val="150000"/>
              </a:lnSpc>
            </a:pPr>
            <a:r>
              <a:rPr lang="tr-TR" sz="1800" b="1" dirty="0" smtClean="0">
                <a:latin typeface="Arial" pitchFamily="34" charset="0"/>
                <a:cs typeface="Arial" pitchFamily="34" charset="0"/>
              </a:rPr>
              <a:t>Can kulağı ile dinlemek</a:t>
            </a:r>
          </a:p>
          <a:p>
            <a:pPr algn="ctr">
              <a:lnSpc>
                <a:spcPct val="150000"/>
              </a:lnSpc>
            </a:pPr>
            <a:r>
              <a:rPr lang="tr-TR" sz="1800" b="1" dirty="0" smtClean="0">
                <a:latin typeface="Arial" pitchFamily="34" charset="0"/>
                <a:cs typeface="Arial" pitchFamily="34" charset="0"/>
              </a:rPr>
              <a:t>Doğru soruları sormak</a:t>
            </a:r>
          </a:p>
          <a:p>
            <a:pPr algn="ctr">
              <a:lnSpc>
                <a:spcPct val="150000"/>
              </a:lnSpc>
            </a:pPr>
            <a:r>
              <a:rPr lang="tr-TR" sz="1800" b="1" dirty="0" smtClean="0">
                <a:latin typeface="Arial" pitchFamily="34" charset="0"/>
                <a:cs typeface="Arial" pitchFamily="34" charset="0"/>
              </a:rPr>
              <a:t>Kanaatleri savunmak</a:t>
            </a:r>
          </a:p>
          <a:p>
            <a:pPr algn="ctr">
              <a:lnSpc>
                <a:spcPct val="150000"/>
              </a:lnSpc>
            </a:pPr>
            <a:r>
              <a:rPr lang="tr-TR" sz="1800" b="1" dirty="0" smtClean="0">
                <a:latin typeface="Arial" pitchFamily="34" charset="0"/>
                <a:cs typeface="Arial" pitchFamily="34" charset="0"/>
              </a:rPr>
              <a:t>Koç olarak geri bildirim almak</a:t>
            </a:r>
          </a:p>
          <a:p>
            <a:pPr algn="ctr">
              <a:lnSpc>
                <a:spcPct val="150000"/>
              </a:lnSpc>
            </a:pPr>
            <a:r>
              <a:rPr lang="tr-TR" sz="1800" b="1" dirty="0" smtClean="0">
                <a:latin typeface="Arial" pitchFamily="34" charset="0"/>
                <a:cs typeface="Arial" pitchFamily="34" charset="0"/>
              </a:rPr>
              <a:t>Anlayış birliği sağlamak</a:t>
            </a:r>
          </a:p>
          <a:p>
            <a:pPr algn="just">
              <a:lnSpc>
                <a:spcPct val="150000"/>
              </a:lnSpc>
              <a:buNone/>
            </a:pPr>
            <a:r>
              <a:rPr lang="tr-TR" sz="1800" b="1" dirty="0" smtClean="0">
                <a:latin typeface="Arial" pitchFamily="34" charset="0"/>
                <a:cs typeface="Arial" pitchFamily="34" charset="0"/>
              </a:rPr>
              <a:t>      Düzenli koçluk yapanların koçluğu daha iyi olur.Kişi kendi koçluk becerilerini geliştirme fırsatlarını kaçırmamalıdır.</a:t>
            </a:r>
            <a:endParaRPr lang="tr-TR" sz="1800" b="1"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a:xfrm>
            <a:off x="914400" y="548680"/>
            <a:ext cx="8229600" cy="1143000"/>
          </a:xfrm>
        </p:spPr>
        <p:txBody>
          <a:bodyPr>
            <a:normAutofit/>
          </a:bodyPr>
          <a:lstStyle/>
          <a:p>
            <a:pPr algn="l"/>
            <a:r>
              <a:rPr lang="tr-TR" sz="3200" b="1" dirty="0" smtClean="0">
                <a:latin typeface="Arial" pitchFamily="34" charset="0"/>
                <a:cs typeface="Arial" pitchFamily="34" charset="0"/>
              </a:rPr>
              <a:t>1.KOÇLUĞUN TEMELLERİ</a:t>
            </a:r>
            <a:endParaRPr lang="tr-TR" sz="3200" b="1" dirty="0">
              <a:latin typeface="Arial" pitchFamily="34" charset="0"/>
              <a:cs typeface="Arial" pitchFamily="34" charset="0"/>
            </a:endParaRPr>
          </a:p>
        </p:txBody>
      </p:sp>
      <p:sp>
        <p:nvSpPr>
          <p:cNvPr id="3" name="2 İçerik Yer Tutucusu"/>
          <p:cNvSpPr>
            <a:spLocks noGrp="1"/>
          </p:cNvSpPr>
          <p:nvPr>
            <p:ph idx="1"/>
          </p:nvPr>
        </p:nvSpPr>
        <p:spPr>
          <a:xfrm>
            <a:off x="914400" y="1772816"/>
            <a:ext cx="8229600" cy="4525963"/>
          </a:xfrm>
        </p:spPr>
        <p:txBody>
          <a:bodyPr>
            <a:normAutofit/>
          </a:bodyPr>
          <a:lstStyle/>
          <a:p>
            <a:pPr>
              <a:lnSpc>
                <a:spcPct val="150000"/>
              </a:lnSpc>
              <a:buNone/>
            </a:pPr>
            <a:r>
              <a:rPr lang="tr-TR" sz="2000" b="1" dirty="0" smtClean="0">
                <a:effectLst>
                  <a:outerShdw blurRad="38100" dist="38100" dir="2700000" algn="tl">
                    <a:srgbClr val="000000">
                      <a:alpha val="43137"/>
                    </a:srgbClr>
                  </a:outerShdw>
                </a:effectLst>
                <a:latin typeface="Arial" pitchFamily="34" charset="0"/>
                <a:cs typeface="Arial" pitchFamily="34" charset="0"/>
              </a:rPr>
              <a:t>1.1  Koçluk nedir ?</a:t>
            </a:r>
          </a:p>
          <a:p>
            <a:pPr>
              <a:lnSpc>
                <a:spcPct val="150000"/>
              </a:lnSpc>
              <a:buNone/>
            </a:pPr>
            <a:r>
              <a:rPr lang="tr-TR" sz="2000" b="1" dirty="0" smtClean="0">
                <a:effectLst>
                  <a:outerShdw blurRad="38100" dist="38100" dir="2700000" algn="tl">
                    <a:srgbClr val="000000">
                      <a:alpha val="43137"/>
                    </a:srgbClr>
                  </a:outerShdw>
                </a:effectLst>
                <a:latin typeface="Arial" pitchFamily="34" charset="0"/>
                <a:cs typeface="Arial" pitchFamily="34" charset="0"/>
              </a:rPr>
              <a:t>1.2  Koçluk ne zaman yapılmalıdır ?</a:t>
            </a:r>
          </a:p>
          <a:p>
            <a:pPr>
              <a:lnSpc>
                <a:spcPct val="150000"/>
              </a:lnSpc>
              <a:buNone/>
            </a:pPr>
            <a:r>
              <a:rPr lang="tr-TR" sz="2000" b="1" dirty="0" smtClean="0">
                <a:effectLst>
                  <a:outerShdw blurRad="38100" dist="38100" dir="2700000" algn="tl">
                    <a:srgbClr val="000000">
                      <a:alpha val="43137"/>
                    </a:srgbClr>
                  </a:outerShdw>
                </a:effectLst>
                <a:latin typeface="Arial" pitchFamily="34" charset="0"/>
                <a:cs typeface="Arial" pitchFamily="34" charset="0"/>
              </a:rPr>
              <a:t>1.3  Mağazacılıkta koçluk yapmak üzerine vaka incelemesi</a:t>
            </a:r>
          </a:p>
          <a:p>
            <a:pPr>
              <a:lnSpc>
                <a:spcPct val="150000"/>
              </a:lnSpc>
              <a:buNone/>
            </a:pPr>
            <a:r>
              <a:rPr lang="tr-TR" sz="2000" b="1" dirty="0" smtClean="0">
                <a:effectLst>
                  <a:outerShdw blurRad="38100" dist="38100" dir="2700000" algn="tl">
                    <a:srgbClr val="000000">
                      <a:alpha val="43137"/>
                    </a:srgbClr>
                  </a:outerShdw>
                </a:effectLst>
                <a:latin typeface="Arial" pitchFamily="34" charset="0"/>
                <a:cs typeface="Arial" pitchFamily="34" charset="0"/>
              </a:rPr>
              <a:t>1.4  Koçluk becerileri nasıl geliştirilir ?</a:t>
            </a:r>
            <a:endParaRPr lang="tr-TR" sz="2000" b="1" dirty="0">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1587"/>
            <a:ext cx="9142413" cy="6856413"/>
          </a:xfrm>
          <a:prstGeom prst="rect">
            <a:avLst/>
          </a:prstGeom>
          <a:noFill/>
        </p:spPr>
      </p:pic>
      <p:sp>
        <p:nvSpPr>
          <p:cNvPr id="2" name="1 Başlık"/>
          <p:cNvSpPr>
            <a:spLocks noGrp="1"/>
          </p:cNvSpPr>
          <p:nvPr>
            <p:ph type="title"/>
          </p:nvPr>
        </p:nvSpPr>
        <p:spPr>
          <a:xfrm>
            <a:off x="467544" y="0"/>
            <a:ext cx="8229600" cy="1143000"/>
          </a:xfrm>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KOÇLUK BECERİLERİ NASIL GELİŞTİRİLİR?</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467544" y="980728"/>
            <a:ext cx="8219256" cy="4929411"/>
          </a:xfrm>
        </p:spPr>
        <p:txBody>
          <a:bodyPr>
            <a:noAutofit/>
          </a:bodyPr>
          <a:lstStyle/>
          <a:p>
            <a:pPr algn="just">
              <a:buNone/>
            </a:pPr>
            <a:r>
              <a:rPr lang="tr-TR" sz="1500" dirty="0" smtClean="0">
                <a:latin typeface="Arial" pitchFamily="34" charset="0"/>
                <a:cs typeface="Arial" pitchFamily="34" charset="0"/>
              </a:rPr>
              <a:t> </a:t>
            </a:r>
            <a:r>
              <a:rPr lang="tr-TR" sz="1500" b="1" u="sng" dirty="0" smtClean="0">
                <a:effectLst>
                  <a:outerShdw blurRad="38100" dist="38100" dir="2700000" algn="tl">
                    <a:srgbClr val="000000">
                      <a:alpha val="43137"/>
                    </a:srgbClr>
                  </a:outerShdw>
                </a:effectLst>
                <a:latin typeface="Arial" pitchFamily="34" charset="0"/>
                <a:cs typeface="Arial" pitchFamily="34" charset="0"/>
              </a:rPr>
              <a:t>Can Kulağı İle Dinlemek;  </a:t>
            </a:r>
          </a:p>
          <a:p>
            <a:pPr algn="just">
              <a:lnSpc>
                <a:spcPct val="160000"/>
              </a:lnSpc>
              <a:buNone/>
            </a:pPr>
            <a:r>
              <a:rPr lang="tr-TR" sz="1500" b="1" dirty="0" smtClean="0">
                <a:latin typeface="Arial" pitchFamily="34" charset="0"/>
                <a:cs typeface="Arial" pitchFamily="34" charset="0"/>
              </a:rPr>
              <a:t>Koç olarak kişinin karşısındaki insanın duygu ve güdüleri ile aynı frekansta olmak gerekir.Kişi bunu can kulağı ile dinleyerek başarabilir.Can kulağı ile dinlemek iletişimi teşvik eder ve kişinin karşısındaki insanı rahatlatır.Söylenenleri can kulağı ile dinleyen biri olarak ,koçluk yapılan kişiye tüm dikkati verebilmek için uyulması gerekilen maddelere uymak gerekir.</a:t>
            </a:r>
          </a:p>
          <a:p>
            <a:pPr algn="just">
              <a:lnSpc>
                <a:spcPct val="160000"/>
              </a:lnSpc>
            </a:pPr>
            <a:r>
              <a:rPr lang="tr-TR" sz="1500" b="1" dirty="0" smtClean="0">
                <a:latin typeface="Arial" pitchFamily="34" charset="0"/>
                <a:cs typeface="Arial" pitchFamily="34" charset="0"/>
              </a:rPr>
              <a:t>Göz temasını korumak</a:t>
            </a:r>
          </a:p>
          <a:p>
            <a:pPr algn="just">
              <a:lnSpc>
                <a:spcPct val="160000"/>
              </a:lnSpc>
            </a:pPr>
            <a:r>
              <a:rPr lang="tr-TR" sz="1500" b="1" dirty="0" smtClean="0">
                <a:latin typeface="Arial" pitchFamily="34" charset="0"/>
                <a:cs typeface="Arial" pitchFamily="34" charset="0"/>
              </a:rPr>
              <a:t>Kişiyi rahatlatmak için gülmek</a:t>
            </a:r>
          </a:p>
          <a:p>
            <a:pPr algn="just">
              <a:lnSpc>
                <a:spcPct val="160000"/>
              </a:lnSpc>
            </a:pPr>
            <a:r>
              <a:rPr lang="tr-TR" sz="1500" b="1" dirty="0" smtClean="0">
                <a:latin typeface="Arial" pitchFamily="34" charset="0"/>
                <a:cs typeface="Arial" pitchFamily="34" charset="0"/>
              </a:rPr>
              <a:t>Dikkat dağıtacak her şeyden uzak durmak</a:t>
            </a:r>
          </a:p>
          <a:p>
            <a:pPr algn="just">
              <a:lnSpc>
                <a:spcPct val="160000"/>
              </a:lnSpc>
            </a:pPr>
            <a:r>
              <a:rPr lang="tr-TR" sz="1500" b="1" dirty="0" smtClean="0">
                <a:latin typeface="Arial" pitchFamily="34" charset="0"/>
                <a:cs typeface="Arial" pitchFamily="34" charset="0"/>
              </a:rPr>
              <a:t>Beden diline duyarlı olmak</a:t>
            </a:r>
          </a:p>
          <a:p>
            <a:pPr algn="just">
              <a:lnSpc>
                <a:spcPct val="160000"/>
              </a:lnSpc>
            </a:pPr>
            <a:r>
              <a:rPr lang="tr-TR" sz="1500" b="1" dirty="0" smtClean="0">
                <a:latin typeface="Arial" pitchFamily="34" charset="0"/>
                <a:cs typeface="Arial" pitchFamily="34" charset="0"/>
              </a:rPr>
              <a:t>Önce dinleyip,sonra değerlendirmek</a:t>
            </a:r>
          </a:p>
          <a:p>
            <a:pPr algn="just">
              <a:lnSpc>
                <a:spcPct val="160000"/>
              </a:lnSpc>
            </a:pPr>
            <a:r>
              <a:rPr lang="tr-TR" sz="1500" b="1" dirty="0" smtClean="0">
                <a:latin typeface="Arial" pitchFamily="34" charset="0"/>
                <a:cs typeface="Arial" pitchFamily="34" charset="0"/>
              </a:rPr>
              <a:t>Karşınızdaki insanın sözünü kesmemek</a:t>
            </a:r>
          </a:p>
          <a:p>
            <a:pPr algn="just">
              <a:lnSpc>
                <a:spcPct val="160000"/>
              </a:lnSpc>
            </a:pPr>
            <a:r>
              <a:rPr lang="tr-TR" sz="1500" b="1" dirty="0" smtClean="0">
                <a:latin typeface="Arial" pitchFamily="34" charset="0"/>
                <a:cs typeface="Arial" pitchFamily="34" charset="0"/>
              </a:rPr>
              <a:t>Verilecek yanıtları planlamak için karşınızdaki insanın konuşmasını bitirmesini beklemek.</a:t>
            </a:r>
            <a:endParaRPr lang="tr-TR" sz="1500" b="1" dirty="0">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a:xfrm>
            <a:off x="467544" y="0"/>
            <a:ext cx="8229600" cy="1143000"/>
          </a:xfrm>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KOÇLUK BECERİLERİ NASIL GELİŞTİRİLİR?</a:t>
            </a:r>
            <a:endParaRPr lang="tr-TR" sz="2000" dirty="0"/>
          </a:p>
        </p:txBody>
      </p:sp>
      <p:sp>
        <p:nvSpPr>
          <p:cNvPr id="3" name="2 İçerik Yer Tutucusu"/>
          <p:cNvSpPr>
            <a:spLocks noGrp="1"/>
          </p:cNvSpPr>
          <p:nvPr>
            <p:ph idx="1"/>
          </p:nvPr>
        </p:nvSpPr>
        <p:spPr>
          <a:xfrm>
            <a:off x="611560" y="980728"/>
            <a:ext cx="8363272" cy="5145435"/>
          </a:xfrm>
        </p:spPr>
        <p:txBody>
          <a:bodyPr>
            <a:noAutofit/>
          </a:bodyPr>
          <a:lstStyle/>
          <a:p>
            <a:pPr algn="just">
              <a:lnSpc>
                <a:spcPct val="170000"/>
              </a:lnSpc>
              <a:buNone/>
            </a:pPr>
            <a:r>
              <a:rPr lang="tr-TR" sz="1300" b="1" u="sng" dirty="0" smtClean="0">
                <a:effectLst>
                  <a:outerShdw blurRad="38100" dist="38100" dir="2700000" algn="tl">
                    <a:srgbClr val="000000">
                      <a:alpha val="43137"/>
                    </a:srgbClr>
                  </a:outerShdw>
                </a:effectLst>
                <a:latin typeface="Arial" pitchFamily="34" charset="0"/>
                <a:cs typeface="Arial" pitchFamily="34" charset="0"/>
              </a:rPr>
              <a:t>Soru Sormak </a:t>
            </a:r>
          </a:p>
          <a:p>
            <a:pPr algn="just">
              <a:lnSpc>
                <a:spcPct val="170000"/>
              </a:lnSpc>
              <a:buNone/>
            </a:pPr>
            <a:r>
              <a:rPr lang="tr-TR" sz="1300" b="1" dirty="0" smtClean="0">
                <a:latin typeface="Arial" pitchFamily="34" charset="0"/>
                <a:cs typeface="Arial" pitchFamily="34" charset="0"/>
              </a:rPr>
              <a:t>Soru sormak karşınızdaki insanı anlamanın ve bakış açısını tespit etmenin yararlı yollarından birisidir.Hem açık hem de kapalı uçlu sorular sormak gerekir.Bunlara alınan yanıtlar zaman zaman birbirinden farklı olur.</a:t>
            </a:r>
          </a:p>
          <a:p>
            <a:pPr algn="just">
              <a:lnSpc>
                <a:spcPct val="170000"/>
              </a:lnSpc>
              <a:buNone/>
            </a:pPr>
            <a:r>
              <a:rPr lang="tr-TR" sz="1300" b="1" dirty="0" smtClean="0">
                <a:latin typeface="Arial" pitchFamily="34" charset="0"/>
                <a:cs typeface="Arial" pitchFamily="34" charset="0"/>
              </a:rPr>
              <a:t>Ahmet : Turan proje nasıl gidiyor ?</a:t>
            </a:r>
          </a:p>
          <a:p>
            <a:pPr algn="just">
              <a:lnSpc>
                <a:spcPct val="170000"/>
              </a:lnSpc>
              <a:buNone/>
            </a:pPr>
            <a:r>
              <a:rPr lang="tr-TR" sz="1300" b="1" dirty="0" smtClean="0">
                <a:latin typeface="Arial" pitchFamily="34" charset="0"/>
                <a:cs typeface="Arial" pitchFamily="34" charset="0"/>
              </a:rPr>
              <a:t>Turan : Çok iyi zaman planına uygun gidiyoruz.</a:t>
            </a:r>
          </a:p>
          <a:p>
            <a:pPr algn="just">
              <a:lnSpc>
                <a:spcPct val="170000"/>
              </a:lnSpc>
              <a:buNone/>
            </a:pPr>
            <a:r>
              <a:rPr lang="tr-TR" sz="1300" b="1" dirty="0" smtClean="0">
                <a:latin typeface="Arial" pitchFamily="34" charset="0"/>
                <a:cs typeface="Arial" pitchFamily="34" charset="0"/>
              </a:rPr>
              <a:t>Ahmet başını sallar.</a:t>
            </a:r>
          </a:p>
          <a:p>
            <a:pPr algn="just">
              <a:lnSpc>
                <a:spcPct val="170000"/>
              </a:lnSpc>
              <a:buNone/>
            </a:pPr>
            <a:r>
              <a:rPr lang="tr-TR" sz="1300" b="1" dirty="0" smtClean="0">
                <a:latin typeface="Arial" pitchFamily="34" charset="0"/>
                <a:cs typeface="Arial" pitchFamily="34" charset="0"/>
              </a:rPr>
              <a:t>T : Ama biraz sıkıştık.Hiç ihtiyat payı kalmadı.</a:t>
            </a:r>
          </a:p>
          <a:p>
            <a:pPr algn="just">
              <a:lnSpc>
                <a:spcPct val="170000"/>
              </a:lnSpc>
              <a:buNone/>
            </a:pPr>
            <a:r>
              <a:rPr lang="tr-TR" sz="1300" b="1" dirty="0" smtClean="0">
                <a:latin typeface="Arial" pitchFamily="34" charset="0"/>
                <a:cs typeface="Arial" pitchFamily="34" charset="0"/>
              </a:rPr>
              <a:t>A : Çünkü…?</a:t>
            </a:r>
          </a:p>
          <a:p>
            <a:pPr algn="just">
              <a:lnSpc>
                <a:spcPct val="170000"/>
              </a:lnSpc>
              <a:buNone/>
            </a:pPr>
            <a:r>
              <a:rPr lang="tr-TR" sz="1300" b="1" dirty="0" smtClean="0">
                <a:latin typeface="Arial" pitchFamily="34" charset="0"/>
                <a:cs typeface="Arial" pitchFamily="34" charset="0"/>
              </a:rPr>
              <a:t>T : Çünkü , Aylin ayrılınca yerine kimse alınmadı.</a:t>
            </a:r>
          </a:p>
          <a:p>
            <a:pPr algn="just">
              <a:lnSpc>
                <a:spcPct val="170000"/>
              </a:lnSpc>
              <a:buNone/>
            </a:pPr>
            <a:r>
              <a:rPr lang="tr-TR" sz="1300" b="1" dirty="0" smtClean="0">
                <a:latin typeface="Arial" pitchFamily="34" charset="0"/>
                <a:cs typeface="Arial" pitchFamily="34" charset="0"/>
              </a:rPr>
              <a:t>A: Bir kişi ayrıldı diye…?</a:t>
            </a:r>
          </a:p>
          <a:p>
            <a:pPr algn="just">
              <a:lnSpc>
                <a:spcPct val="170000"/>
              </a:lnSpc>
              <a:buNone/>
            </a:pPr>
            <a:r>
              <a:rPr lang="tr-TR" sz="1300" b="1" dirty="0" smtClean="0">
                <a:latin typeface="Arial" pitchFamily="34" charset="0"/>
                <a:cs typeface="Arial" pitchFamily="34" charset="0"/>
              </a:rPr>
              <a:t>T: Bu durumda teslim tarihini tutturmak zor olacak.</a:t>
            </a:r>
          </a:p>
          <a:p>
            <a:pPr algn="just">
              <a:lnSpc>
                <a:spcPct val="170000"/>
              </a:lnSpc>
              <a:buNone/>
            </a:pPr>
            <a:r>
              <a:rPr lang="tr-TR" sz="1300" b="1" dirty="0" smtClean="0">
                <a:latin typeface="Arial" pitchFamily="34" charset="0"/>
                <a:cs typeface="Arial" pitchFamily="34" charset="0"/>
              </a:rPr>
              <a:t>A: O zaman daha fazla yardıma ihtiyacımız var.</a:t>
            </a:r>
          </a:p>
          <a:p>
            <a:pPr algn="just">
              <a:lnSpc>
                <a:spcPct val="170000"/>
              </a:lnSpc>
              <a:buNone/>
            </a:pPr>
            <a:r>
              <a:rPr lang="tr-TR" sz="1300" b="1" dirty="0" smtClean="0">
                <a:latin typeface="Arial" pitchFamily="34" charset="0"/>
                <a:cs typeface="Arial" pitchFamily="34" charset="0"/>
              </a:rPr>
              <a:t>Çok sayıda açık uçlu soru sormak.Beklentilerinize cevap verecektir.</a:t>
            </a:r>
            <a:endParaRPr lang="tr-TR" sz="1300" b="1" dirty="0">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KOÇLUK BECERİLERİ NASIL GELİŞTİRİLİR?</a:t>
            </a:r>
            <a:endParaRPr lang="tr-TR" sz="2000" dirty="0"/>
          </a:p>
        </p:txBody>
      </p:sp>
      <p:sp>
        <p:nvSpPr>
          <p:cNvPr id="3" name="2 İçerik Yer Tutucusu"/>
          <p:cNvSpPr>
            <a:spLocks noGrp="1"/>
          </p:cNvSpPr>
          <p:nvPr>
            <p:ph idx="1"/>
          </p:nvPr>
        </p:nvSpPr>
        <p:spPr>
          <a:xfrm>
            <a:off x="395536" y="1196752"/>
            <a:ext cx="8291264" cy="4929411"/>
          </a:xfrm>
        </p:spPr>
        <p:txBody>
          <a:bodyPr>
            <a:normAutofit fontScale="92500" lnSpcReduction="10000"/>
          </a:bodyPr>
          <a:lstStyle/>
          <a:p>
            <a:pPr algn="just">
              <a:lnSpc>
                <a:spcPct val="150000"/>
              </a:lnSpc>
              <a:buNone/>
            </a:pPr>
            <a:r>
              <a:rPr lang="tr-TR" dirty="0" smtClean="0"/>
              <a:t>     </a:t>
            </a:r>
            <a:r>
              <a:rPr lang="tr-TR" sz="1700" b="1" u="sng" dirty="0" smtClean="0">
                <a:latin typeface="Arial" pitchFamily="34" charset="0"/>
                <a:cs typeface="Arial" pitchFamily="34" charset="0"/>
              </a:rPr>
              <a:t>Açık uçlu sorular sormak</a:t>
            </a:r>
            <a:r>
              <a:rPr lang="tr-TR" sz="1700" b="1" dirty="0" smtClean="0">
                <a:latin typeface="Arial" pitchFamily="34" charset="0"/>
                <a:cs typeface="Arial" pitchFamily="34" charset="0"/>
              </a:rPr>
              <a:t>.Açık uçlu sorular sormak katılımı ve fikir paylaşımını teşvik eder.Bu sorulardan ise şu amaçlarla yararlanılır ;</a:t>
            </a:r>
          </a:p>
          <a:p>
            <a:pPr algn="just">
              <a:lnSpc>
                <a:spcPct val="150000"/>
              </a:lnSpc>
            </a:pPr>
            <a:r>
              <a:rPr lang="tr-TR" sz="1700" b="1" dirty="0" smtClean="0">
                <a:latin typeface="Arial" pitchFamily="34" charset="0"/>
                <a:cs typeface="Arial" pitchFamily="34" charset="0"/>
              </a:rPr>
              <a:t>Alternatifleri araştırmak için:”Şöyle olsaydı ne olurdu?”</a:t>
            </a:r>
          </a:p>
          <a:p>
            <a:pPr algn="just">
              <a:lnSpc>
                <a:spcPct val="150000"/>
              </a:lnSpc>
            </a:pPr>
            <a:r>
              <a:rPr lang="tr-TR" sz="1700" b="1" dirty="0" smtClean="0">
                <a:latin typeface="Arial" pitchFamily="34" charset="0"/>
                <a:cs typeface="Arial" pitchFamily="34" charset="0"/>
              </a:rPr>
              <a:t>Tutumları ya da ihtiyaçları açığa çıkarmak için “Bugüne kadar kaydettiğimiz ilerleme hakkında ne düşünüyorsun?”</a:t>
            </a:r>
          </a:p>
          <a:p>
            <a:pPr algn="just">
              <a:lnSpc>
                <a:spcPct val="150000"/>
              </a:lnSpc>
            </a:pPr>
            <a:r>
              <a:rPr lang="tr-TR" sz="1700" b="1" dirty="0" smtClean="0">
                <a:latin typeface="Arial" pitchFamily="34" charset="0"/>
                <a:cs typeface="Arial" pitchFamily="34" charset="0"/>
              </a:rPr>
              <a:t>Öncelikleri tespit etmek ve üzerinde düşünmek için “Bu projenin belli başlı sorunlarının neler olduğunu düşünüyorsun?”</a:t>
            </a:r>
          </a:p>
          <a:p>
            <a:pPr algn="just">
              <a:lnSpc>
                <a:spcPct val="150000"/>
              </a:lnSpc>
              <a:buNone/>
            </a:pPr>
            <a:r>
              <a:rPr lang="tr-TR" sz="1700" b="1" dirty="0" smtClean="0">
                <a:latin typeface="Arial" pitchFamily="34" charset="0"/>
                <a:cs typeface="Arial" pitchFamily="34" charset="0"/>
              </a:rPr>
              <a:t>          </a:t>
            </a:r>
            <a:r>
              <a:rPr lang="tr-TR" sz="1700" b="1" u="sng" dirty="0" smtClean="0">
                <a:latin typeface="Arial" pitchFamily="34" charset="0"/>
                <a:cs typeface="Arial" pitchFamily="34" charset="0"/>
              </a:rPr>
              <a:t>Kapalı uçlu sorular kullanırken dikkatli olmak.</a:t>
            </a:r>
            <a:r>
              <a:rPr lang="tr-TR" sz="1700" b="1" dirty="0" smtClean="0">
                <a:latin typeface="Arial" pitchFamily="34" charset="0"/>
                <a:cs typeface="Arial" pitchFamily="34" charset="0"/>
              </a:rPr>
              <a:t>Kapalı uçlu sorular “evet” ya da “hayır” türü yanıtlar üretir.Bu sorulardan ise şu amaçlarla yararlanılır:</a:t>
            </a:r>
          </a:p>
          <a:p>
            <a:pPr algn="just">
              <a:lnSpc>
                <a:spcPct val="150000"/>
              </a:lnSpc>
            </a:pPr>
            <a:r>
              <a:rPr lang="tr-TR" sz="1700" b="1" dirty="0" smtClean="0">
                <a:latin typeface="Arial" pitchFamily="34" charset="0"/>
                <a:cs typeface="Arial" pitchFamily="34" charset="0"/>
              </a:rPr>
              <a:t>Yanıtı belli bir noktaya odaklamak için proje zaman planına uygun gidiyor mu?”</a:t>
            </a:r>
          </a:p>
          <a:p>
            <a:pPr algn="just">
              <a:lnSpc>
                <a:spcPct val="150000"/>
              </a:lnSpc>
            </a:pPr>
            <a:r>
              <a:rPr lang="tr-TR" sz="1700" b="1" dirty="0" smtClean="0">
                <a:latin typeface="Arial" pitchFamily="34" charset="0"/>
                <a:cs typeface="Arial" pitchFamily="34" charset="0"/>
              </a:rPr>
              <a:t>Karşınızdaki insanın söylediği şeyi kendisine teyit ettirmek için “Şu halde,kritik mesele maliyet öyle mi?”</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KOÇLUK BECERİLERİ NASIL GELİŞTİRİLİR?</a:t>
            </a:r>
            <a:endParaRPr lang="tr-TR" sz="2000" dirty="0"/>
          </a:p>
        </p:txBody>
      </p:sp>
      <p:sp>
        <p:nvSpPr>
          <p:cNvPr id="3" name="2 İçerik Yer Tutucusu"/>
          <p:cNvSpPr>
            <a:spLocks noGrp="1"/>
          </p:cNvSpPr>
          <p:nvPr>
            <p:ph idx="1"/>
          </p:nvPr>
        </p:nvSpPr>
        <p:spPr>
          <a:xfrm>
            <a:off x="467544" y="1268760"/>
            <a:ext cx="8291264" cy="4857403"/>
          </a:xfrm>
        </p:spPr>
        <p:txBody>
          <a:bodyPr>
            <a:normAutofit lnSpcReduction="10000"/>
          </a:bodyPr>
          <a:lstStyle/>
          <a:p>
            <a:pPr algn="just">
              <a:lnSpc>
                <a:spcPct val="150000"/>
              </a:lnSpc>
              <a:buNone/>
            </a:pPr>
            <a:r>
              <a:rPr lang="tr-TR" sz="1800" b="1" u="sng" dirty="0" smtClean="0">
                <a:latin typeface="Arial" pitchFamily="34" charset="0"/>
                <a:cs typeface="Arial" pitchFamily="34" charset="0"/>
              </a:rPr>
              <a:t>Kanaatleri savunmak</a:t>
            </a:r>
          </a:p>
          <a:p>
            <a:pPr algn="just">
              <a:lnSpc>
                <a:spcPct val="150000"/>
              </a:lnSpc>
              <a:buNone/>
            </a:pPr>
            <a:r>
              <a:rPr lang="tr-TR" sz="1800" b="1" dirty="0" smtClean="0">
                <a:latin typeface="Arial" pitchFamily="34" charset="0"/>
                <a:cs typeface="Arial" pitchFamily="34" charset="0"/>
              </a:rPr>
              <a:t>        Etkin koçlar fikir ve tavsiyelerini,muhataplarının onları duyabileceği,tepki verebileceği biçimde sunarlar.Kanaatleri net ve dengeli biçimde savunmak önemlidir.</a:t>
            </a:r>
          </a:p>
          <a:p>
            <a:pPr algn="just">
              <a:lnSpc>
                <a:spcPct val="150000"/>
              </a:lnSpc>
            </a:pPr>
            <a:r>
              <a:rPr lang="tr-TR" sz="1800" b="1" dirty="0" smtClean="0">
                <a:latin typeface="Arial" pitchFamily="34" charset="0"/>
                <a:cs typeface="Arial" pitchFamily="34" charset="0"/>
              </a:rPr>
              <a:t>Kişinin durumunu nasıl görülüyorsa öyle anlatılmalı</a:t>
            </a:r>
          </a:p>
          <a:p>
            <a:pPr algn="just">
              <a:lnSpc>
                <a:spcPct val="150000"/>
              </a:lnSpc>
            </a:pPr>
            <a:r>
              <a:rPr lang="tr-TR" sz="1800" b="1" dirty="0" smtClean="0">
                <a:latin typeface="Arial" pitchFamily="34" charset="0"/>
                <a:cs typeface="Arial" pitchFamily="34" charset="0"/>
              </a:rPr>
              <a:t>Durum hakkındaki kanaat belirtilmeli</a:t>
            </a:r>
          </a:p>
          <a:p>
            <a:pPr algn="just">
              <a:lnSpc>
                <a:spcPct val="150000"/>
              </a:lnSpc>
            </a:pPr>
            <a:r>
              <a:rPr lang="tr-TR" sz="1800" b="1" dirty="0" smtClean="0">
                <a:latin typeface="Arial" pitchFamily="34" charset="0"/>
                <a:cs typeface="Arial" pitchFamily="34" charset="0"/>
              </a:rPr>
              <a:t>Kanaatin dayandığı düşünceleri açıkça belirtip deneyimler paylaşılmalı</a:t>
            </a:r>
          </a:p>
          <a:p>
            <a:pPr algn="just">
              <a:lnSpc>
                <a:spcPct val="150000"/>
              </a:lnSpc>
            </a:pPr>
            <a:r>
              <a:rPr lang="tr-TR" sz="1800" b="1" dirty="0" smtClean="0">
                <a:latin typeface="Arial" pitchFamily="34" charset="0"/>
                <a:cs typeface="Arial" pitchFamily="34" charset="0"/>
              </a:rPr>
              <a:t>Karşıdaki insanı kendi bakış açısını ortaya koymaya teşvik edilmeli.</a:t>
            </a:r>
          </a:p>
          <a:p>
            <a:pPr algn="just">
              <a:lnSpc>
                <a:spcPct val="150000"/>
              </a:lnSpc>
              <a:buNone/>
            </a:pPr>
            <a:r>
              <a:rPr lang="tr-TR" sz="1800" b="1" dirty="0" smtClean="0">
                <a:latin typeface="Arial" pitchFamily="34" charset="0"/>
                <a:cs typeface="Arial" pitchFamily="34" charset="0"/>
              </a:rPr>
              <a:t>         Koçluk yapılan kişiyle işbirliğinin olabildiğince başarılı olması,yapan kişi ile aradaki iletişimde her iki tarafın irdelemeyi ve savunmayı kullanmasına bağlıdır.</a:t>
            </a:r>
            <a:endParaRPr lang="tr-TR" sz="1800" b="1" dirty="0">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KOÇLUK BECERİLERİ NASIL GELİŞTİRİLİR?</a:t>
            </a:r>
            <a:endParaRPr lang="tr-TR" sz="2000" dirty="0"/>
          </a:p>
        </p:txBody>
      </p:sp>
      <p:sp>
        <p:nvSpPr>
          <p:cNvPr id="3" name="2 İçerik Yer Tutucusu"/>
          <p:cNvSpPr>
            <a:spLocks noGrp="1"/>
          </p:cNvSpPr>
          <p:nvPr>
            <p:ph idx="1"/>
          </p:nvPr>
        </p:nvSpPr>
        <p:spPr>
          <a:xfrm>
            <a:off x="457200" y="1196752"/>
            <a:ext cx="8219256" cy="4929411"/>
          </a:xfrm>
        </p:spPr>
        <p:txBody>
          <a:bodyPr>
            <a:normAutofit fontScale="92500"/>
          </a:bodyPr>
          <a:lstStyle/>
          <a:p>
            <a:pPr algn="just">
              <a:lnSpc>
                <a:spcPct val="150000"/>
              </a:lnSpc>
              <a:buNone/>
            </a:pPr>
            <a:r>
              <a:rPr lang="tr-TR" sz="1800" b="1" u="sng" dirty="0" smtClean="0">
                <a:latin typeface="Arial" pitchFamily="34" charset="0"/>
                <a:cs typeface="Arial" pitchFamily="34" charset="0"/>
              </a:rPr>
              <a:t>Koç olarak geribildirimde bulunmak</a:t>
            </a:r>
          </a:p>
          <a:p>
            <a:pPr algn="just">
              <a:lnSpc>
                <a:spcPct val="150000"/>
              </a:lnSpc>
              <a:buNone/>
            </a:pPr>
            <a:r>
              <a:rPr lang="tr-TR" sz="1800" b="1" dirty="0" smtClean="0">
                <a:latin typeface="Arial" pitchFamily="34" charset="0"/>
                <a:cs typeface="Arial" pitchFamily="34" charset="0"/>
              </a:rPr>
              <a:t>     Geribildirim,genel sorun ya da değişim ihtiyacı konusundaki düşünceyi sunup haklı çıkarmak yerine,belli bir davranışa ya da harekete tepki verme bakımından savunuculuktan farklıdır.Geribildirimde bulunmak ve geribildirim vermek koçluğun önemli bir parçasıdır.Olumlu ya da olumsuz geribildirimde bulunurken dikkat edilmesi gerekilen hususlar vardır.</a:t>
            </a:r>
          </a:p>
          <a:p>
            <a:pPr algn="just">
              <a:lnSpc>
                <a:spcPct val="150000"/>
              </a:lnSpc>
            </a:pPr>
            <a:r>
              <a:rPr lang="tr-TR" sz="1800" b="1" dirty="0" smtClean="0">
                <a:latin typeface="Arial" pitchFamily="34" charset="0"/>
                <a:cs typeface="Arial" pitchFamily="34" charset="0"/>
              </a:rPr>
              <a:t>Karaktere,tutumlara ya da kişiliğe değil davranışa odaklanmak.Yargılayıcı bir dil kullanmaktan kaçınmak.</a:t>
            </a:r>
          </a:p>
          <a:p>
            <a:pPr algn="just">
              <a:lnSpc>
                <a:spcPct val="150000"/>
              </a:lnSpc>
            </a:pPr>
            <a:r>
              <a:rPr lang="tr-TR" sz="1800" b="1" dirty="0" smtClean="0">
                <a:latin typeface="Arial" pitchFamily="34" charset="0"/>
                <a:cs typeface="Arial" pitchFamily="34" charset="0"/>
              </a:rPr>
              <a:t>Somut olmak.Genellemelerden uzak durmak.</a:t>
            </a:r>
          </a:p>
          <a:p>
            <a:pPr algn="just">
              <a:lnSpc>
                <a:spcPct val="150000"/>
              </a:lnSpc>
            </a:pPr>
            <a:r>
              <a:rPr lang="tr-TR" sz="1800" b="1" dirty="0" smtClean="0">
                <a:latin typeface="Arial" pitchFamily="34" charset="0"/>
                <a:cs typeface="Arial" pitchFamily="34" charset="0"/>
              </a:rPr>
              <a:t>Samimi olmak ve gerçekçi olmak.</a:t>
            </a:r>
          </a:p>
          <a:p>
            <a:pPr algn="just">
              <a:lnSpc>
                <a:spcPct val="150000"/>
              </a:lnSpc>
            </a:pPr>
            <a:r>
              <a:rPr lang="tr-TR" sz="1800" b="1" dirty="0" smtClean="0">
                <a:latin typeface="Arial" pitchFamily="34" charset="0"/>
                <a:cs typeface="Arial" pitchFamily="34" charset="0"/>
              </a:rPr>
              <a:t>Geribildirimi zamanında ve koçluk süreci sırasında yapmak</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KOÇLUK BECERİLERİ NASIL GELİŞTİRİLİR?</a:t>
            </a:r>
            <a:endParaRPr lang="tr-TR" sz="2000" dirty="0"/>
          </a:p>
        </p:txBody>
      </p:sp>
      <p:sp>
        <p:nvSpPr>
          <p:cNvPr id="3" name="2 İçerik Yer Tutucusu"/>
          <p:cNvSpPr>
            <a:spLocks noGrp="1"/>
          </p:cNvSpPr>
          <p:nvPr>
            <p:ph idx="1"/>
          </p:nvPr>
        </p:nvSpPr>
        <p:spPr>
          <a:xfrm>
            <a:off x="323528" y="1124744"/>
            <a:ext cx="8363272" cy="5001419"/>
          </a:xfrm>
        </p:spPr>
        <p:txBody>
          <a:bodyPr>
            <a:normAutofit fontScale="92500" lnSpcReduction="20000"/>
          </a:bodyPr>
          <a:lstStyle/>
          <a:p>
            <a:pPr algn="just">
              <a:lnSpc>
                <a:spcPct val="150000"/>
              </a:lnSpc>
              <a:buNone/>
            </a:pPr>
            <a:r>
              <a:rPr lang="tr-TR" sz="1800" b="1" u="sng" dirty="0" smtClean="0">
                <a:latin typeface="Arial" pitchFamily="34" charset="0"/>
                <a:cs typeface="Arial" pitchFamily="34" charset="0"/>
              </a:rPr>
              <a:t>Koç olarak geribildirim almak</a:t>
            </a:r>
          </a:p>
          <a:p>
            <a:pPr algn="just">
              <a:lnSpc>
                <a:spcPct val="150000"/>
              </a:lnSpc>
              <a:buNone/>
            </a:pPr>
            <a:r>
              <a:rPr lang="tr-TR" sz="1800" b="1" dirty="0" smtClean="0">
                <a:latin typeface="Arial" pitchFamily="34" charset="0"/>
                <a:cs typeface="Arial" pitchFamily="34" charset="0"/>
              </a:rPr>
              <a:t>     Yapılan koçluğun etkinliğine ilişkin geribildirimlerde açık olmak gerekir.Kendileri hakkında geribildirim talebinde bulunan ve bunlar üzerinde düşünen koçlar kendi yönetim tarzlarının etkinliği konusunda daha fazla şey öğrenirler ve grup üyelerinin gözünde daha büyük güven tesis ederler.Geribildirim alma yeteneğinin iyileşmesi için ;</a:t>
            </a:r>
          </a:p>
          <a:p>
            <a:pPr algn="just">
              <a:lnSpc>
                <a:spcPct val="150000"/>
              </a:lnSpc>
            </a:pPr>
            <a:r>
              <a:rPr lang="tr-TR" sz="1800" b="1" dirty="0" smtClean="0">
                <a:latin typeface="Arial" pitchFamily="34" charset="0"/>
                <a:cs typeface="Arial" pitchFamily="34" charset="0"/>
              </a:rPr>
              <a:t>Somut enformasyon talep edilmesi.”Yaptığım öneriler ne bakımdan yararlı oldu?”gibi sorular…</a:t>
            </a:r>
          </a:p>
          <a:p>
            <a:pPr algn="just">
              <a:lnSpc>
                <a:spcPct val="150000"/>
              </a:lnSpc>
            </a:pPr>
            <a:r>
              <a:rPr lang="tr-TR" sz="1800" b="1" dirty="0" smtClean="0">
                <a:latin typeface="Arial" pitchFamily="34" charset="0"/>
                <a:cs typeface="Arial" pitchFamily="34" charset="0"/>
              </a:rPr>
              <a:t>Açıklık isterken karşıdaki insanın savunmaya geçmesini engellemek.</a:t>
            </a:r>
          </a:p>
          <a:p>
            <a:pPr algn="just">
              <a:lnSpc>
                <a:spcPct val="150000"/>
              </a:lnSpc>
            </a:pPr>
            <a:r>
              <a:rPr lang="tr-TR" sz="1800" b="1" dirty="0" smtClean="0">
                <a:latin typeface="Arial" pitchFamily="34" charset="0"/>
                <a:cs typeface="Arial" pitchFamily="34" charset="0"/>
              </a:rPr>
              <a:t>Hem olumlu hem olumsuz geribildirimlere açık olmak.</a:t>
            </a:r>
          </a:p>
          <a:p>
            <a:pPr algn="just">
              <a:lnSpc>
                <a:spcPct val="150000"/>
              </a:lnSpc>
            </a:pPr>
            <a:r>
              <a:rPr lang="tr-TR" sz="1800" b="1" dirty="0" smtClean="0">
                <a:latin typeface="Arial" pitchFamily="34" charset="0"/>
                <a:cs typeface="Arial" pitchFamily="34" charset="0"/>
              </a:rPr>
              <a:t>Karşıdaki insanın duygu yüklü konuşmasını engellemek.</a:t>
            </a:r>
          </a:p>
          <a:p>
            <a:pPr algn="just">
              <a:lnSpc>
                <a:spcPct val="150000"/>
              </a:lnSpc>
            </a:pPr>
            <a:r>
              <a:rPr lang="tr-TR" sz="1800" b="1" dirty="0" smtClean="0">
                <a:latin typeface="Arial" pitchFamily="34" charset="0"/>
                <a:cs typeface="Arial" pitchFamily="34" charset="0"/>
              </a:rPr>
              <a:t>Savunmacı olmamak.</a:t>
            </a:r>
          </a:p>
          <a:p>
            <a:pPr algn="just">
              <a:lnSpc>
                <a:spcPct val="150000"/>
              </a:lnSpc>
            </a:pPr>
            <a:r>
              <a:rPr lang="tr-TR" sz="1800" b="1" dirty="0" smtClean="0">
                <a:latin typeface="Arial" pitchFamily="34" charset="0"/>
                <a:cs typeface="Arial" pitchFamily="34" charset="0"/>
              </a:rPr>
              <a:t>İster olumlu ister olumsuz geri bildirimde bulunulan insana teşekkür etmek.</a:t>
            </a:r>
            <a:endParaRPr lang="tr-TR" sz="1800" b="1" dirty="0">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KOÇLUK BECERİLERİ NASIL GELİŞTİRİLİR?</a:t>
            </a:r>
            <a:endParaRPr lang="tr-TR" sz="2000" dirty="0"/>
          </a:p>
        </p:txBody>
      </p:sp>
      <p:sp>
        <p:nvSpPr>
          <p:cNvPr id="3" name="2 İçerik Yer Tutucusu"/>
          <p:cNvSpPr>
            <a:spLocks noGrp="1"/>
          </p:cNvSpPr>
          <p:nvPr>
            <p:ph idx="1"/>
          </p:nvPr>
        </p:nvSpPr>
        <p:spPr/>
        <p:txBody>
          <a:bodyPr>
            <a:normAutofit/>
          </a:bodyPr>
          <a:lstStyle/>
          <a:p>
            <a:pPr algn="just">
              <a:lnSpc>
                <a:spcPct val="150000"/>
              </a:lnSpc>
              <a:buNone/>
            </a:pPr>
            <a:r>
              <a:rPr lang="tr-TR" sz="1800" b="1" u="sng" dirty="0" smtClean="0">
                <a:latin typeface="Arial" pitchFamily="34" charset="0"/>
                <a:cs typeface="Arial" pitchFamily="34" charset="0"/>
              </a:rPr>
              <a:t>Anlaşmaya Varmak</a:t>
            </a:r>
          </a:p>
          <a:p>
            <a:pPr algn="just">
              <a:lnSpc>
                <a:spcPct val="150000"/>
              </a:lnSpc>
              <a:buNone/>
            </a:pPr>
            <a:r>
              <a:rPr lang="tr-TR" sz="1800" b="1" dirty="0" smtClean="0">
                <a:latin typeface="Arial" pitchFamily="34" charset="0"/>
                <a:cs typeface="Arial" pitchFamily="34" charset="0"/>
              </a:rPr>
              <a:t>           Koçluğun temel dayanağı anlaşmaya varmaktır.Anlaşma süreci koçluk ihtiyacının daha baştan kabullenilmesinden ,can kulağı ile dinlemeye,meseleler ve çözümleri konusunda işbirliği içinde hemfikir olmaya kadar bütün faaliyetleri içerir.</a:t>
            </a:r>
          </a:p>
          <a:p>
            <a:pPr algn="just">
              <a:lnSpc>
                <a:spcPct val="150000"/>
              </a:lnSpc>
              <a:buNone/>
            </a:pPr>
            <a:r>
              <a:rPr lang="tr-TR" sz="1800" b="1" dirty="0" smtClean="0">
                <a:latin typeface="Arial" pitchFamily="34" charset="0"/>
                <a:cs typeface="Arial" pitchFamily="34" charset="0"/>
              </a:rPr>
              <a:t>          Bu sürecin işleyebilmesi için,koç ile koçluk yapılan kişinin karşılıklı anlaşması gerekir.Koçluk yapılan kişi davranış değişikliği ya da beceri edinme konusunda ilerleme kaydettiğini gördüğünde anlaşma sağlamak kolaylaşır.</a:t>
            </a:r>
            <a:endParaRPr lang="tr-TR" sz="1800" b="1" dirty="0">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cüneyt\Desktop\ceyda çalışmalar\Resim1.jpg"/>
          <p:cNvPicPr>
            <a:picLocks noChangeAspect="1" noChangeArrowheads="1"/>
          </p:cNvPicPr>
          <p:nvPr/>
        </p:nvPicPr>
        <p:blipFill>
          <a:blip r:embed="rId2" cstate="print"/>
          <a:srcRect/>
          <a:stretch>
            <a:fillRect/>
          </a:stretch>
        </p:blipFill>
        <p:spPr bwMode="auto">
          <a:xfrm>
            <a:off x="-9525" y="-9525"/>
            <a:ext cx="9163050" cy="6877050"/>
          </a:xfrm>
          <a:prstGeom prst="rect">
            <a:avLst/>
          </a:prstGeom>
          <a:noFill/>
        </p:spPr>
      </p:pic>
      <p:sp>
        <p:nvSpPr>
          <p:cNvPr id="3" name="2 İçerik Yer Tutucusu"/>
          <p:cNvSpPr>
            <a:spLocks noGrp="1"/>
          </p:cNvSpPr>
          <p:nvPr>
            <p:ph idx="1"/>
          </p:nvPr>
        </p:nvSpPr>
        <p:spPr>
          <a:xfrm>
            <a:off x="467544" y="1916832"/>
            <a:ext cx="8229600" cy="4525963"/>
          </a:xfrm>
        </p:spPr>
        <p:txBody>
          <a:bodyPr>
            <a:normAutofit/>
          </a:bodyPr>
          <a:lstStyle/>
          <a:p>
            <a:pPr algn="ctr">
              <a:lnSpc>
                <a:spcPct val="150000"/>
              </a:lnSpc>
              <a:buNone/>
            </a:pPr>
            <a:r>
              <a:rPr lang="tr-TR" sz="4000" b="1" dirty="0" smtClean="0">
                <a:effectLst>
                  <a:outerShdw blurRad="38100" dist="38100" dir="2700000" algn="tl">
                    <a:srgbClr val="000000">
                      <a:alpha val="43137"/>
                    </a:srgbClr>
                  </a:outerShdw>
                </a:effectLst>
                <a:latin typeface="Arial" pitchFamily="34" charset="0"/>
                <a:cs typeface="Arial" pitchFamily="34" charset="0"/>
              </a:rPr>
              <a:t>KOÇLUK TOPLANTISI NASIL YÖNETİLİR ?</a:t>
            </a:r>
            <a:endParaRPr lang="tr-TR" sz="4000" b="1" dirty="0">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KOÇLUK TOPLANTISI HAZIRLAMAK</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395536" y="1124744"/>
            <a:ext cx="8291264" cy="5001419"/>
          </a:xfrm>
        </p:spPr>
        <p:txBody>
          <a:bodyPr>
            <a:normAutofit fontScale="25000" lnSpcReduction="20000"/>
          </a:bodyPr>
          <a:lstStyle/>
          <a:p>
            <a:pPr algn="just">
              <a:lnSpc>
                <a:spcPct val="170000"/>
              </a:lnSpc>
              <a:buNone/>
            </a:pPr>
            <a:r>
              <a:rPr lang="tr-TR" sz="6400" b="1" dirty="0" smtClean="0">
                <a:latin typeface="Arial" pitchFamily="34" charset="0"/>
                <a:cs typeface="Arial" pitchFamily="34" charset="0"/>
              </a:rPr>
              <a:t>         Her iki kişinin de kendini rahat hissedeceği özel bir oda ya da mekan ayarlamakla başlanır.Toplantı sırasında rahatsız edilmemeyi güvence altına almak ; örneğin,telefon ve cep telefonlarını ortalıktan kaldırmak ya da kapatmak.</a:t>
            </a:r>
          </a:p>
          <a:p>
            <a:pPr algn="just">
              <a:lnSpc>
                <a:spcPct val="170000"/>
              </a:lnSpc>
              <a:buNone/>
            </a:pPr>
            <a:r>
              <a:rPr lang="tr-TR" sz="6400" b="1" dirty="0" smtClean="0">
                <a:latin typeface="Arial" pitchFamily="34" charset="0"/>
                <a:cs typeface="Arial" pitchFamily="34" charset="0"/>
              </a:rPr>
              <a:t>         Her iki katılımcıda o toplantı için müzakere planı yapmalıdır.Böyle bir plan hazırlarken göz önünde bulunması gerekilen birkaç husus vardır.Bunlar ;</a:t>
            </a:r>
          </a:p>
          <a:p>
            <a:pPr algn="just">
              <a:lnSpc>
                <a:spcPct val="170000"/>
              </a:lnSpc>
            </a:pPr>
            <a:r>
              <a:rPr lang="tr-TR" sz="6400" b="1" dirty="0" smtClean="0">
                <a:latin typeface="Arial" pitchFamily="34" charset="0"/>
                <a:cs typeface="Arial" pitchFamily="34" charset="0"/>
              </a:rPr>
              <a:t>Hangi alanda koçluğa ihtiyaç duyuluyor ?</a:t>
            </a:r>
          </a:p>
          <a:p>
            <a:pPr algn="just">
              <a:lnSpc>
                <a:spcPct val="170000"/>
              </a:lnSpc>
            </a:pPr>
            <a:r>
              <a:rPr lang="tr-TR" sz="6400" b="1" dirty="0" smtClean="0">
                <a:latin typeface="Arial" pitchFamily="34" charset="0"/>
                <a:cs typeface="Arial" pitchFamily="34" charset="0"/>
              </a:rPr>
              <a:t>Elde edilmek istenen sonuçlar neler ?</a:t>
            </a:r>
          </a:p>
          <a:p>
            <a:pPr algn="just">
              <a:lnSpc>
                <a:spcPct val="170000"/>
              </a:lnSpc>
            </a:pPr>
            <a:r>
              <a:rPr lang="tr-TR" sz="6400" b="1" dirty="0" smtClean="0">
                <a:latin typeface="Arial" pitchFamily="34" charset="0"/>
                <a:cs typeface="Arial" pitchFamily="34" charset="0"/>
              </a:rPr>
              <a:t>Risk nerede ?</a:t>
            </a:r>
          </a:p>
          <a:p>
            <a:pPr algn="just">
              <a:lnSpc>
                <a:spcPct val="170000"/>
              </a:lnSpc>
            </a:pPr>
            <a:r>
              <a:rPr lang="tr-TR" sz="6400" b="1" dirty="0" smtClean="0">
                <a:latin typeface="Arial" pitchFamily="34" charset="0"/>
                <a:cs typeface="Arial" pitchFamily="34" charset="0"/>
              </a:rPr>
              <a:t>Bu toplantının özel amacı ne ?Başlangıç planlaması mı?</a:t>
            </a:r>
            <a:r>
              <a:rPr lang="tr-TR" sz="6400" b="1" dirty="0" err="1" smtClean="0">
                <a:latin typeface="Arial" pitchFamily="34" charset="0"/>
                <a:cs typeface="Arial" pitchFamily="34" charset="0"/>
              </a:rPr>
              <a:t>Bie</a:t>
            </a:r>
            <a:r>
              <a:rPr lang="tr-TR" sz="6400" b="1" dirty="0" smtClean="0">
                <a:latin typeface="Arial" pitchFamily="34" charset="0"/>
                <a:cs typeface="Arial" pitchFamily="34" charset="0"/>
              </a:rPr>
              <a:t> eylem planının hazırlanması mı ?</a:t>
            </a:r>
          </a:p>
          <a:p>
            <a:pPr algn="just">
              <a:lnSpc>
                <a:spcPct val="170000"/>
              </a:lnSpc>
            </a:pPr>
            <a:r>
              <a:rPr lang="tr-TR" sz="6400" b="1" dirty="0" smtClean="0">
                <a:latin typeface="Arial" pitchFamily="34" charset="0"/>
                <a:cs typeface="Arial" pitchFamily="34" charset="0"/>
              </a:rPr>
              <a:t>Potansiyel zorluklar neler ?</a:t>
            </a:r>
          </a:p>
          <a:p>
            <a:pPr algn="just">
              <a:lnSpc>
                <a:spcPct val="170000"/>
              </a:lnSpc>
              <a:buNone/>
            </a:pPr>
            <a:r>
              <a:rPr lang="tr-TR" sz="6400" b="1" dirty="0" smtClean="0">
                <a:latin typeface="Arial" pitchFamily="34" charset="0"/>
                <a:cs typeface="Arial" pitchFamily="34" charset="0"/>
              </a:rPr>
              <a:t>         Temel kurallar önceden belirlenmeli.Örnek olarak söylenen şeylerin iki kişi arasında kalacağı konusunda anlaşmaya varılması</a:t>
            </a:r>
          </a:p>
          <a:p>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KOÇLUK TOPLANTISINI YÜRÜTMEK</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467544" y="1340768"/>
            <a:ext cx="8219256" cy="5001419"/>
          </a:xfrm>
        </p:spPr>
        <p:txBody>
          <a:bodyPr>
            <a:noAutofit/>
          </a:bodyPr>
          <a:lstStyle/>
          <a:p>
            <a:pPr algn="just">
              <a:lnSpc>
                <a:spcPct val="150000"/>
              </a:lnSpc>
              <a:buNone/>
            </a:pPr>
            <a:r>
              <a:rPr lang="tr-TR" sz="1500" b="1" dirty="0" smtClean="0">
                <a:latin typeface="Arial" pitchFamily="34" charset="0"/>
                <a:cs typeface="Arial" pitchFamily="34" charset="0"/>
              </a:rPr>
              <a:t>         Koçluk bir partnerliktir.Koçluk toplantısı sırasında hem kişi hem de koç,iş performansını iyileştirmeye ya da yeni beceriler kazanılmasına gayret ederken ulaşabileceği hedefleri aklından çıkarmaması gerekir.Koçluk becerilerini ortaya sunmak ,</a:t>
            </a:r>
          </a:p>
          <a:p>
            <a:pPr algn="just">
              <a:lnSpc>
                <a:spcPct val="150000"/>
              </a:lnSpc>
            </a:pPr>
            <a:r>
              <a:rPr lang="tr-TR" sz="1500" b="1" dirty="0" smtClean="0">
                <a:latin typeface="Arial" pitchFamily="34" charset="0"/>
                <a:cs typeface="Arial" pitchFamily="34" charset="0"/>
              </a:rPr>
              <a:t>Toplantının hedefleri konusunda ortak bir anlayışa sahip olunduğundan emin olmak.</a:t>
            </a:r>
          </a:p>
          <a:p>
            <a:pPr algn="just">
              <a:lnSpc>
                <a:spcPct val="150000"/>
              </a:lnSpc>
            </a:pPr>
            <a:r>
              <a:rPr lang="tr-TR" sz="1500" b="1" dirty="0" smtClean="0">
                <a:latin typeface="Arial" pitchFamily="34" charset="0"/>
                <a:cs typeface="Arial" pitchFamily="34" charset="0"/>
              </a:rPr>
              <a:t>Ses tonunun yapıcı olması.</a:t>
            </a:r>
          </a:p>
          <a:p>
            <a:pPr algn="just">
              <a:lnSpc>
                <a:spcPct val="150000"/>
              </a:lnSpc>
            </a:pPr>
            <a:r>
              <a:rPr lang="tr-TR" sz="1500" b="1" dirty="0" smtClean="0">
                <a:latin typeface="Arial" pitchFamily="34" charset="0"/>
                <a:cs typeface="Arial" pitchFamily="34" charset="0"/>
              </a:rPr>
              <a:t>İçinde bulunulan durum ya da el altındaki fırsatlar konusunda görüş alışverişinde bulunmak.</a:t>
            </a:r>
          </a:p>
          <a:p>
            <a:pPr algn="just">
              <a:lnSpc>
                <a:spcPct val="150000"/>
              </a:lnSpc>
            </a:pPr>
            <a:r>
              <a:rPr lang="tr-TR" sz="1500" b="1" dirty="0" smtClean="0">
                <a:latin typeface="Arial" pitchFamily="34" charset="0"/>
                <a:cs typeface="Arial" pitchFamily="34" charset="0"/>
              </a:rPr>
              <a:t>Kişinin düşüncelerini ve açıklamalarını can kulağı ile dinlemek.</a:t>
            </a:r>
          </a:p>
          <a:p>
            <a:pPr algn="just">
              <a:lnSpc>
                <a:spcPct val="150000"/>
              </a:lnSpc>
            </a:pPr>
            <a:r>
              <a:rPr lang="tr-TR" sz="1500" b="1" dirty="0" smtClean="0">
                <a:latin typeface="Arial" pitchFamily="34" charset="0"/>
                <a:cs typeface="Arial" pitchFamily="34" charset="0"/>
              </a:rPr>
              <a:t>Tavsiye ve önerileri paylaşmak.</a:t>
            </a:r>
          </a:p>
          <a:p>
            <a:pPr algn="just">
              <a:lnSpc>
                <a:spcPct val="150000"/>
              </a:lnSpc>
            </a:pPr>
            <a:r>
              <a:rPr lang="tr-TR" sz="1500" b="1" dirty="0" smtClean="0">
                <a:latin typeface="Arial" pitchFamily="34" charset="0"/>
                <a:cs typeface="Arial" pitchFamily="34" charset="0"/>
              </a:rPr>
              <a:t>Karşınızdaki kişiye fikirlerini ortaya koyma fırsatı vermek.</a:t>
            </a:r>
          </a:p>
          <a:p>
            <a:pPr algn="just">
              <a:lnSpc>
                <a:spcPct val="150000"/>
              </a:lnSpc>
            </a:pPr>
            <a:r>
              <a:rPr lang="tr-TR" sz="1500" b="1" dirty="0" smtClean="0">
                <a:latin typeface="Arial" pitchFamily="34" charset="0"/>
                <a:cs typeface="Arial" pitchFamily="34" charset="0"/>
              </a:rPr>
              <a:t>Elde edilmek istenen sonuçlar için anlaşmaya varmak.</a:t>
            </a:r>
          </a:p>
          <a:p>
            <a:pPr algn="just">
              <a:lnSpc>
                <a:spcPct val="150000"/>
              </a:lnSpc>
            </a:pPr>
            <a:r>
              <a:rPr lang="tr-TR" sz="1500" b="1" dirty="0" smtClean="0">
                <a:latin typeface="Arial" pitchFamily="34" charset="0"/>
                <a:cs typeface="Arial" pitchFamily="34" charset="0"/>
              </a:rPr>
              <a:t>Eylem planı hazırlanması konusunda </a:t>
            </a:r>
            <a:r>
              <a:rPr lang="tr-TR" sz="1500" b="1" dirty="0" err="1" smtClean="0">
                <a:latin typeface="Arial" pitchFamily="34" charset="0"/>
                <a:cs typeface="Arial" pitchFamily="34" charset="0"/>
              </a:rPr>
              <a:t>taahhüd</a:t>
            </a:r>
            <a:r>
              <a:rPr lang="tr-TR" sz="1500" b="1" dirty="0" smtClean="0">
                <a:latin typeface="Arial" pitchFamily="34" charset="0"/>
                <a:cs typeface="Arial" pitchFamily="34" charset="0"/>
              </a:rPr>
              <a:t> almak.</a:t>
            </a:r>
            <a:endParaRPr lang="tr-TR" sz="1500" b="1"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1587" y="1587"/>
            <a:ext cx="9142413" cy="6856413"/>
          </a:xfrm>
          <a:prstGeom prst="rect">
            <a:avLst/>
          </a:prstGeom>
          <a:noFill/>
        </p:spPr>
      </p:pic>
      <p:sp>
        <p:nvSpPr>
          <p:cNvPr id="2" name="1 Başlık"/>
          <p:cNvSpPr>
            <a:spLocks noGrp="1"/>
          </p:cNvSpPr>
          <p:nvPr>
            <p:ph type="title"/>
          </p:nvPr>
        </p:nvSpPr>
        <p:spPr>
          <a:xfrm>
            <a:off x="0" y="836712"/>
            <a:ext cx="8229600" cy="1143000"/>
          </a:xfrm>
        </p:spPr>
        <p:txBody>
          <a:bodyPr>
            <a:normAutofit/>
          </a:bodyPr>
          <a:lstStyle/>
          <a:p>
            <a:r>
              <a:rPr lang="tr-TR" sz="3200" b="1" dirty="0" smtClean="0">
                <a:latin typeface="Arial" pitchFamily="34" charset="0"/>
                <a:cs typeface="Arial" pitchFamily="34" charset="0"/>
              </a:rPr>
              <a:t>2. KOÇLUK TOPLANTISI NASIL</a:t>
            </a:r>
            <a:br>
              <a:rPr lang="tr-TR" sz="3200" b="1" dirty="0" smtClean="0">
                <a:latin typeface="Arial" pitchFamily="34" charset="0"/>
                <a:cs typeface="Arial" pitchFamily="34" charset="0"/>
              </a:rPr>
            </a:br>
            <a:r>
              <a:rPr lang="tr-TR" sz="3200" b="1" dirty="0" smtClean="0">
                <a:latin typeface="Arial" pitchFamily="34" charset="0"/>
                <a:cs typeface="Arial" pitchFamily="34" charset="0"/>
              </a:rPr>
              <a:t>YÖNETİLİR ?</a:t>
            </a:r>
            <a:endParaRPr lang="tr-TR" sz="3200" b="1" dirty="0">
              <a:latin typeface="Arial" pitchFamily="34" charset="0"/>
              <a:cs typeface="Arial" pitchFamily="34" charset="0"/>
            </a:endParaRPr>
          </a:p>
        </p:txBody>
      </p:sp>
      <p:sp>
        <p:nvSpPr>
          <p:cNvPr id="3" name="2 İçerik Yer Tutucusu"/>
          <p:cNvSpPr>
            <a:spLocks noGrp="1"/>
          </p:cNvSpPr>
          <p:nvPr>
            <p:ph idx="1"/>
          </p:nvPr>
        </p:nvSpPr>
        <p:spPr>
          <a:xfrm>
            <a:off x="914400" y="2132856"/>
            <a:ext cx="8229600" cy="4525963"/>
          </a:xfrm>
        </p:spPr>
        <p:txBody>
          <a:bodyPr>
            <a:normAutofit/>
          </a:bodyPr>
          <a:lstStyle/>
          <a:p>
            <a:pPr>
              <a:lnSpc>
                <a:spcPct val="150000"/>
              </a:lnSpc>
              <a:buNone/>
            </a:pPr>
            <a:r>
              <a:rPr lang="tr-TR" sz="2000" b="1" dirty="0" smtClean="0">
                <a:effectLst>
                  <a:outerShdw blurRad="38100" dist="38100" dir="2700000" algn="tl">
                    <a:srgbClr val="000000">
                      <a:alpha val="43137"/>
                    </a:srgbClr>
                  </a:outerShdw>
                </a:effectLst>
                <a:latin typeface="Arial" pitchFamily="34" charset="0"/>
                <a:cs typeface="Arial" pitchFamily="34" charset="0"/>
              </a:rPr>
              <a:t>2.1    Koçluk toplantısını hazırlamak </a:t>
            </a:r>
          </a:p>
          <a:p>
            <a:pPr>
              <a:lnSpc>
                <a:spcPct val="150000"/>
              </a:lnSpc>
              <a:buNone/>
            </a:pPr>
            <a:r>
              <a:rPr lang="tr-TR" sz="2000" b="1" dirty="0" smtClean="0">
                <a:effectLst>
                  <a:outerShdw blurRad="38100" dist="38100" dir="2700000" algn="tl">
                    <a:srgbClr val="000000">
                      <a:alpha val="43137"/>
                    </a:srgbClr>
                  </a:outerShdw>
                </a:effectLst>
                <a:latin typeface="Arial" pitchFamily="34" charset="0"/>
                <a:cs typeface="Arial" pitchFamily="34" charset="0"/>
              </a:rPr>
              <a:t>2.2    Koçluk toplantısını yürütmek </a:t>
            </a:r>
          </a:p>
          <a:p>
            <a:pPr>
              <a:lnSpc>
                <a:spcPct val="150000"/>
              </a:lnSpc>
              <a:buNone/>
            </a:pPr>
            <a:r>
              <a:rPr lang="tr-TR" sz="2000" b="1" dirty="0" smtClean="0">
                <a:effectLst>
                  <a:outerShdw blurRad="38100" dist="38100" dir="2700000" algn="tl">
                    <a:srgbClr val="000000">
                      <a:alpha val="43137"/>
                    </a:srgbClr>
                  </a:outerShdw>
                </a:effectLst>
                <a:latin typeface="Arial" pitchFamily="34" charset="0"/>
                <a:cs typeface="Arial" pitchFamily="34" charset="0"/>
              </a:rPr>
              <a:t>2.3    Bir eylem planı geliştirmek</a:t>
            </a:r>
          </a:p>
          <a:p>
            <a:pPr>
              <a:lnSpc>
                <a:spcPct val="150000"/>
              </a:lnSpc>
              <a:buNone/>
            </a:pPr>
            <a:r>
              <a:rPr lang="tr-TR" sz="2000" b="1" dirty="0" smtClean="0">
                <a:effectLst>
                  <a:outerShdw blurRad="38100" dist="38100" dir="2700000" algn="tl">
                    <a:srgbClr val="000000">
                      <a:alpha val="43137"/>
                    </a:srgbClr>
                  </a:outerShdw>
                </a:effectLst>
                <a:latin typeface="Arial" pitchFamily="34" charset="0"/>
                <a:cs typeface="Arial" pitchFamily="34" charset="0"/>
              </a:rPr>
              <a:t>2.4    Toplantının ötesinde koçluk</a:t>
            </a:r>
            <a:endParaRPr lang="tr-TR" sz="2000" b="1" dirty="0">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EYLEM PLANI GELİŞTİRMEK</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395536" y="1268760"/>
            <a:ext cx="8291264" cy="4857403"/>
          </a:xfrm>
        </p:spPr>
        <p:txBody>
          <a:bodyPr>
            <a:normAutofit lnSpcReduction="10000"/>
          </a:bodyPr>
          <a:lstStyle/>
          <a:p>
            <a:pPr>
              <a:lnSpc>
                <a:spcPct val="150000"/>
              </a:lnSpc>
              <a:buNone/>
            </a:pPr>
            <a:r>
              <a:rPr lang="tr-TR" sz="1800" b="1" dirty="0" smtClean="0">
                <a:latin typeface="Arial" pitchFamily="34" charset="0"/>
                <a:cs typeface="Arial" pitchFamily="34" charset="0"/>
              </a:rPr>
              <a:t>         Koçluk yapılan kişi eylem planını geliştirirken,bu plana verilen destek şunları içerebilir ;</a:t>
            </a:r>
          </a:p>
          <a:p>
            <a:pPr>
              <a:lnSpc>
                <a:spcPct val="150000"/>
              </a:lnSpc>
            </a:pPr>
            <a:r>
              <a:rPr lang="tr-TR" sz="1800" b="1" dirty="0" smtClean="0">
                <a:latin typeface="Arial" pitchFamily="34" charset="0"/>
                <a:cs typeface="Arial" pitchFamily="34" charset="0"/>
              </a:rPr>
              <a:t>Hedeflerin gerçekçi olmasına yardımcı olmak</a:t>
            </a:r>
          </a:p>
          <a:p>
            <a:pPr>
              <a:lnSpc>
                <a:spcPct val="150000"/>
              </a:lnSpc>
            </a:pPr>
            <a:r>
              <a:rPr lang="tr-TR" sz="1800" b="1" dirty="0" smtClean="0">
                <a:latin typeface="Arial" pitchFamily="34" charset="0"/>
                <a:cs typeface="Arial" pitchFamily="34" charset="0"/>
              </a:rPr>
              <a:t>Hedeflerin tutturulması için yerine getirilmesi gerekilen görevlerin önceliklerini belirlemesinde koçluk yapılan kişiye yardımcı olmak.</a:t>
            </a:r>
          </a:p>
          <a:p>
            <a:pPr>
              <a:lnSpc>
                <a:spcPct val="150000"/>
              </a:lnSpc>
            </a:pPr>
            <a:r>
              <a:rPr lang="tr-TR" sz="1800" b="1" dirty="0" smtClean="0">
                <a:latin typeface="Arial" pitchFamily="34" charset="0"/>
                <a:cs typeface="Arial" pitchFamily="34" charset="0"/>
              </a:rPr>
              <a:t>Potansiyel engellere işaret etmek ve potansiyel çözümler konusunda beyin fırtınası yapmak.</a:t>
            </a:r>
          </a:p>
          <a:p>
            <a:pPr>
              <a:lnSpc>
                <a:spcPct val="150000"/>
              </a:lnSpc>
            </a:pPr>
            <a:r>
              <a:rPr lang="tr-TR" sz="1800" b="1" dirty="0" smtClean="0">
                <a:latin typeface="Arial" pitchFamily="34" charset="0"/>
                <a:cs typeface="Arial" pitchFamily="34" charset="0"/>
              </a:rPr>
              <a:t>Gerekli ek koçluk desteklerini tespit etmek</a:t>
            </a:r>
          </a:p>
          <a:p>
            <a:pPr algn="just">
              <a:lnSpc>
                <a:spcPct val="150000"/>
              </a:lnSpc>
              <a:buNone/>
            </a:pPr>
            <a:r>
              <a:rPr lang="tr-TR" sz="1800" b="1" dirty="0" smtClean="0">
                <a:latin typeface="Arial" pitchFamily="34" charset="0"/>
                <a:cs typeface="Arial" pitchFamily="34" charset="0"/>
              </a:rPr>
              <a:t>          Anlaşmaya varmayı gerektiren alanları birlikte tespit etmek gerekir.Eylem planı oluşturmak koçluk yapılan kişiye destek olurken,dinleme becerilerinin sergilendiği nokta burasıdır.</a:t>
            </a:r>
            <a:endParaRPr lang="tr-TR" sz="1800" b="1" dirty="0">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TOPLANTININ ÖTESİNDE KOÇLUK</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p:txBody>
          <a:bodyPr>
            <a:normAutofit/>
          </a:bodyPr>
          <a:lstStyle/>
          <a:p>
            <a:pPr algn="just">
              <a:lnSpc>
                <a:spcPct val="150000"/>
              </a:lnSpc>
              <a:buNone/>
            </a:pPr>
            <a:r>
              <a:rPr lang="tr-TR" sz="1800" b="1" dirty="0" smtClean="0">
                <a:latin typeface="Arial" pitchFamily="34" charset="0"/>
                <a:cs typeface="Arial" pitchFamily="34" charset="0"/>
              </a:rPr>
              <a:t>     Etkin koçluk, kaydedilen ilerlemeyi denetleyen ve bunun koçluk yapılan kişi ve ekip üzerindeki etkilerini değerlendiren izlemeyi de kapsar.İzleme faaliyetleri ise şunları içerir ;</a:t>
            </a:r>
          </a:p>
          <a:p>
            <a:pPr algn="just">
              <a:lnSpc>
                <a:spcPct val="150000"/>
              </a:lnSpc>
            </a:pPr>
            <a:r>
              <a:rPr lang="tr-TR" sz="1800" b="1" dirty="0" smtClean="0">
                <a:latin typeface="Arial" pitchFamily="34" charset="0"/>
                <a:cs typeface="Arial" pitchFamily="34" charset="0"/>
              </a:rPr>
              <a:t>İyi giden ve gitmeyen şeylerin neler olduğunu sormak.</a:t>
            </a:r>
          </a:p>
          <a:p>
            <a:pPr algn="just">
              <a:lnSpc>
                <a:spcPct val="150000"/>
              </a:lnSpc>
            </a:pPr>
            <a:r>
              <a:rPr lang="tr-TR" sz="1800" b="1" dirty="0" smtClean="0">
                <a:latin typeface="Arial" pitchFamily="34" charset="0"/>
                <a:cs typeface="Arial" pitchFamily="34" charset="0"/>
              </a:rPr>
              <a:t>Gözlemleri paylaşmak ve kaydedilen olumlu ilerlemeleri pekiştirmek</a:t>
            </a:r>
          </a:p>
          <a:p>
            <a:pPr algn="just">
              <a:lnSpc>
                <a:spcPct val="150000"/>
              </a:lnSpc>
            </a:pPr>
            <a:r>
              <a:rPr lang="tr-TR" sz="1800" b="1" dirty="0" smtClean="0">
                <a:latin typeface="Arial" pitchFamily="34" charset="0"/>
                <a:cs typeface="Arial" pitchFamily="34" charset="0"/>
              </a:rPr>
              <a:t>Sürekli koçluk yapmak ve geribildirim fırsatlarını kollamak</a:t>
            </a:r>
          </a:p>
          <a:p>
            <a:pPr algn="just">
              <a:lnSpc>
                <a:spcPct val="150000"/>
              </a:lnSpc>
            </a:pPr>
            <a:r>
              <a:rPr lang="tr-TR" sz="1800" b="1" dirty="0" smtClean="0">
                <a:latin typeface="Arial" pitchFamily="34" charset="0"/>
                <a:cs typeface="Arial" pitchFamily="34" charset="0"/>
              </a:rPr>
              <a:t>Eylem planında yapılması gereken olası değişiklikleri tespit etmek.</a:t>
            </a:r>
          </a:p>
          <a:p>
            <a:pPr algn="just">
              <a:lnSpc>
                <a:spcPct val="150000"/>
              </a:lnSpc>
            </a:pPr>
            <a:r>
              <a:rPr lang="tr-TR" sz="1800" b="1" dirty="0" smtClean="0">
                <a:latin typeface="Arial" pitchFamily="34" charset="0"/>
                <a:cs typeface="Arial" pitchFamily="34" charset="0"/>
              </a:rPr>
              <a:t>Koçluk toplantısının yararlı olup olmadığını ve ne yapılırsa daha da yararlı hale getirilebileceğini sormak.</a:t>
            </a:r>
            <a:endParaRPr lang="tr-TR" sz="1800" b="1" dirty="0">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8194"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graphicFrame>
        <p:nvGraphicFramePr>
          <p:cNvPr id="7" name="6 Tablo"/>
          <p:cNvGraphicFramePr>
            <a:graphicFrameLocks noGrp="1"/>
          </p:cNvGraphicFramePr>
          <p:nvPr/>
        </p:nvGraphicFramePr>
        <p:xfrm>
          <a:off x="251520" y="620691"/>
          <a:ext cx="8496944" cy="5400597"/>
        </p:xfrm>
        <a:graphic>
          <a:graphicData uri="http://schemas.openxmlformats.org/drawingml/2006/table">
            <a:tbl>
              <a:tblPr/>
              <a:tblGrid>
                <a:gridCol w="4130822"/>
                <a:gridCol w="4366122"/>
              </a:tblGrid>
              <a:tr h="347175">
                <a:tc gridSpan="2">
                  <a:txBody>
                    <a:bodyPr/>
                    <a:lstStyle/>
                    <a:p>
                      <a:pPr algn="ctr">
                        <a:lnSpc>
                          <a:spcPct val="115000"/>
                        </a:lnSpc>
                        <a:spcAft>
                          <a:spcPts val="1000"/>
                        </a:spcAft>
                      </a:pPr>
                      <a:r>
                        <a:rPr lang="tr-TR" sz="1200" b="1">
                          <a:latin typeface="Arial" pitchFamily="34" charset="0"/>
                          <a:ea typeface="Calibri"/>
                          <a:cs typeface="Arial" pitchFamily="34" charset="0"/>
                        </a:rPr>
                        <a:t>KOÇ İÇİN PLANLAMA FORMU</a:t>
                      </a:r>
                      <a:endParaRPr lang="tr-TR" sz="1200">
                        <a:latin typeface="Arial" pitchFamily="34" charset="0"/>
                        <a:ea typeface="Calibri"/>
                        <a:cs typeface="Arial" pitchFamily="34" charset="0"/>
                      </a:endParaRPr>
                    </a:p>
                  </a:txBody>
                  <a:tcPr marL="43766" marR="437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r>
              <a:tr h="528641">
                <a:tc gridSpan="2">
                  <a:txBody>
                    <a:bodyPr/>
                    <a:lstStyle/>
                    <a:p>
                      <a:pPr algn="ctr">
                        <a:lnSpc>
                          <a:spcPct val="115000"/>
                        </a:lnSpc>
                        <a:spcAft>
                          <a:spcPts val="1000"/>
                        </a:spcAft>
                      </a:pPr>
                      <a:r>
                        <a:rPr lang="tr-TR" sz="1200">
                          <a:latin typeface="Arial" pitchFamily="34" charset="0"/>
                          <a:ea typeface="Calibri"/>
                          <a:cs typeface="Arial" pitchFamily="34" charset="0"/>
                        </a:rPr>
                        <a:t>Koçluk toplantısından önce form kullanılmalı. Neye ulaşmak istenildiğini ve bunu nasıl yapmak istenildiğini tamı tamına belirlemeye çalışılmalı.</a:t>
                      </a:r>
                    </a:p>
                  </a:txBody>
                  <a:tcPr marL="43766" marR="437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r>
              <a:tr h="264319">
                <a:tc gridSpan="2">
                  <a:txBody>
                    <a:bodyPr/>
                    <a:lstStyle/>
                    <a:p>
                      <a:pPr>
                        <a:lnSpc>
                          <a:spcPct val="115000"/>
                        </a:lnSpc>
                        <a:spcAft>
                          <a:spcPts val="1000"/>
                        </a:spcAft>
                      </a:pPr>
                      <a:r>
                        <a:rPr lang="tr-TR" sz="1200" b="1">
                          <a:latin typeface="Arial" pitchFamily="34" charset="0"/>
                          <a:ea typeface="Calibri"/>
                          <a:cs typeface="Arial" pitchFamily="34" charset="0"/>
                        </a:rPr>
                        <a:t>Görüşülen Kişi</a:t>
                      </a:r>
                      <a:r>
                        <a:rPr lang="tr-TR" sz="1200">
                          <a:latin typeface="Arial" pitchFamily="34" charset="0"/>
                          <a:ea typeface="Calibri"/>
                          <a:cs typeface="Arial" pitchFamily="34" charset="0"/>
                        </a:rPr>
                        <a:t> : Ahmet Atar                                                                                   </a:t>
                      </a:r>
                      <a:r>
                        <a:rPr lang="tr-TR" sz="1200" b="1">
                          <a:latin typeface="Arial" pitchFamily="34" charset="0"/>
                          <a:ea typeface="Calibri"/>
                          <a:cs typeface="Arial" pitchFamily="34" charset="0"/>
                        </a:rPr>
                        <a:t>Tarih</a:t>
                      </a:r>
                      <a:r>
                        <a:rPr lang="tr-TR" sz="1200">
                          <a:latin typeface="Arial" pitchFamily="34" charset="0"/>
                          <a:ea typeface="Calibri"/>
                          <a:cs typeface="Arial" pitchFamily="34" charset="0"/>
                        </a:rPr>
                        <a:t>:10 Ağustos</a:t>
                      </a:r>
                    </a:p>
                  </a:txBody>
                  <a:tcPr marL="43766" marR="437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r>
              <a:tr h="264319">
                <a:tc gridSpan="2">
                  <a:txBody>
                    <a:bodyPr/>
                    <a:lstStyle/>
                    <a:p>
                      <a:pPr>
                        <a:lnSpc>
                          <a:spcPct val="115000"/>
                        </a:lnSpc>
                        <a:spcAft>
                          <a:spcPts val="1000"/>
                        </a:spcAft>
                      </a:pPr>
                      <a:r>
                        <a:rPr lang="tr-TR" sz="1200" b="1">
                          <a:latin typeface="Arial" pitchFamily="34" charset="0"/>
                          <a:ea typeface="Calibri"/>
                          <a:cs typeface="Arial" pitchFamily="34" charset="0"/>
                        </a:rPr>
                        <a:t>Koçluğa İhtiyaç Duyulan Alanlar</a:t>
                      </a:r>
                      <a:r>
                        <a:rPr lang="tr-TR" sz="1200">
                          <a:latin typeface="Arial" pitchFamily="34" charset="0"/>
                          <a:ea typeface="Calibri"/>
                          <a:cs typeface="Arial" pitchFamily="34" charset="0"/>
                        </a:rPr>
                        <a:t> : Ekibin verimli planlama yapması</a:t>
                      </a:r>
                    </a:p>
                  </a:txBody>
                  <a:tcPr marL="43766" marR="437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r>
              <a:tr h="308601">
                <a:tc gridSpan="2">
                  <a:txBody>
                    <a:bodyPr/>
                    <a:lstStyle/>
                    <a:p>
                      <a:pPr>
                        <a:lnSpc>
                          <a:spcPct val="115000"/>
                        </a:lnSpc>
                        <a:spcAft>
                          <a:spcPts val="1000"/>
                        </a:spcAft>
                      </a:pPr>
                      <a:r>
                        <a:rPr lang="tr-TR" sz="1200" b="1">
                          <a:latin typeface="Arial" pitchFamily="34" charset="0"/>
                          <a:ea typeface="Calibri"/>
                          <a:cs typeface="Arial" pitchFamily="34" charset="0"/>
                        </a:rPr>
                        <a:t>Koçluk Toplantısının Amacı : </a:t>
                      </a:r>
                      <a:r>
                        <a:rPr lang="tr-TR" sz="1200">
                          <a:latin typeface="Arial" pitchFamily="34" charset="0"/>
                          <a:ea typeface="Calibri"/>
                          <a:cs typeface="Arial" pitchFamily="34" charset="0"/>
                        </a:rPr>
                        <a:t>Planlama adımlarını gözden geçirmek</a:t>
                      </a:r>
                    </a:p>
                  </a:txBody>
                  <a:tcPr marL="43766" marR="437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r>
              <a:tr h="437185">
                <a:tc gridSpan="2">
                  <a:txBody>
                    <a:bodyPr/>
                    <a:lstStyle/>
                    <a:p>
                      <a:pPr>
                        <a:lnSpc>
                          <a:spcPct val="115000"/>
                        </a:lnSpc>
                        <a:spcAft>
                          <a:spcPts val="1000"/>
                        </a:spcAft>
                      </a:pPr>
                      <a:r>
                        <a:rPr lang="tr-TR" sz="1200" b="1">
                          <a:latin typeface="Arial" pitchFamily="34" charset="0"/>
                          <a:ea typeface="Calibri"/>
                          <a:cs typeface="Arial" pitchFamily="34" charset="0"/>
                        </a:rPr>
                        <a:t>Elde Edilmek İstenen Sonuçlar : </a:t>
                      </a:r>
                      <a:r>
                        <a:rPr lang="tr-TR" sz="1200">
                          <a:latin typeface="Arial" pitchFamily="34" charset="0"/>
                          <a:ea typeface="Calibri"/>
                          <a:cs typeface="Arial" pitchFamily="34" charset="0"/>
                        </a:rPr>
                        <a:t>Takvim yapmakta zorlanılan engelleri aşmak</a:t>
                      </a:r>
                    </a:p>
                  </a:txBody>
                  <a:tcPr marL="43766" marR="437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r>
              <a:tr h="514334">
                <a:tc gridSpan="2">
                  <a:txBody>
                    <a:bodyPr/>
                    <a:lstStyle/>
                    <a:p>
                      <a:pPr>
                        <a:lnSpc>
                          <a:spcPct val="115000"/>
                        </a:lnSpc>
                        <a:spcAft>
                          <a:spcPts val="1000"/>
                        </a:spcAft>
                      </a:pPr>
                      <a:r>
                        <a:rPr lang="tr-TR" sz="1200" b="1">
                          <a:latin typeface="Arial" pitchFamily="34" charset="0"/>
                          <a:ea typeface="Calibri"/>
                          <a:cs typeface="Arial" pitchFamily="34" charset="0"/>
                        </a:rPr>
                        <a:t>Koçluk Yapmak Niçin Önemli : </a:t>
                      </a:r>
                      <a:r>
                        <a:rPr lang="tr-TR" sz="1200">
                          <a:latin typeface="Arial" pitchFamily="34" charset="0"/>
                          <a:ea typeface="Calibri"/>
                          <a:cs typeface="Arial" pitchFamily="34" charset="0"/>
                        </a:rPr>
                        <a:t>Mağaza kalitesinin iyileştirme ihtiyaçları</a:t>
                      </a:r>
                    </a:p>
                  </a:txBody>
                  <a:tcPr marL="43766" marR="437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r>
              <a:tr h="270027">
                <a:tc>
                  <a:txBody>
                    <a:bodyPr/>
                    <a:lstStyle/>
                    <a:p>
                      <a:pPr>
                        <a:lnSpc>
                          <a:spcPct val="115000"/>
                        </a:lnSpc>
                        <a:spcAft>
                          <a:spcPts val="1000"/>
                        </a:spcAft>
                      </a:pPr>
                      <a:r>
                        <a:rPr lang="tr-TR" sz="1200" b="1">
                          <a:latin typeface="Arial" pitchFamily="34" charset="0"/>
                          <a:ea typeface="Calibri"/>
                          <a:cs typeface="Arial" pitchFamily="34" charset="0"/>
                        </a:rPr>
                        <a:t>Potansiyel  Zorluklar</a:t>
                      </a:r>
                      <a:endParaRPr lang="tr-TR" sz="1200">
                        <a:latin typeface="Arial" pitchFamily="34" charset="0"/>
                        <a:ea typeface="Calibri"/>
                        <a:cs typeface="Arial" pitchFamily="34" charset="0"/>
                      </a:endParaRPr>
                    </a:p>
                  </a:txBody>
                  <a:tcPr marL="43766" marR="437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tr-TR" sz="1200" b="1">
                          <a:latin typeface="Arial" pitchFamily="34" charset="0"/>
                          <a:ea typeface="Calibri"/>
                          <a:cs typeface="Arial" pitchFamily="34" charset="0"/>
                        </a:rPr>
                        <a:t>Halletme Yöntemleri</a:t>
                      </a:r>
                      <a:endParaRPr lang="tr-TR" sz="1200">
                        <a:latin typeface="Arial" pitchFamily="34" charset="0"/>
                        <a:ea typeface="Calibri"/>
                        <a:cs typeface="Arial" pitchFamily="34" charset="0"/>
                      </a:endParaRPr>
                    </a:p>
                  </a:txBody>
                  <a:tcPr marL="43766" marR="437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7175">
                <a:tc>
                  <a:txBody>
                    <a:bodyPr/>
                    <a:lstStyle/>
                    <a:p>
                      <a:pPr>
                        <a:lnSpc>
                          <a:spcPct val="115000"/>
                        </a:lnSpc>
                        <a:spcAft>
                          <a:spcPts val="1000"/>
                        </a:spcAft>
                      </a:pPr>
                      <a:r>
                        <a:rPr lang="tr-TR" sz="1200">
                          <a:latin typeface="Arial" pitchFamily="34" charset="0"/>
                          <a:ea typeface="Calibri"/>
                          <a:cs typeface="Arial" pitchFamily="34" charset="0"/>
                        </a:rPr>
                        <a:t>1.Ahmet acele edip fazla şey görüşmek isteyebilir.</a:t>
                      </a:r>
                    </a:p>
                  </a:txBody>
                  <a:tcPr marL="43766" marR="437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tr-TR" sz="1200">
                          <a:latin typeface="Arial" pitchFamily="34" charset="0"/>
                          <a:ea typeface="Calibri"/>
                          <a:cs typeface="Arial" pitchFamily="34" charset="0"/>
                        </a:rPr>
                        <a:t>1.Koçluk toplantısı için gündem belirlemek</a:t>
                      </a:r>
                    </a:p>
                  </a:txBody>
                  <a:tcPr marL="43766" marR="437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8641">
                <a:tc>
                  <a:txBody>
                    <a:bodyPr/>
                    <a:lstStyle/>
                    <a:p>
                      <a:pPr>
                        <a:lnSpc>
                          <a:spcPct val="115000"/>
                        </a:lnSpc>
                        <a:spcAft>
                          <a:spcPts val="1000"/>
                        </a:spcAft>
                      </a:pPr>
                      <a:r>
                        <a:rPr lang="tr-TR" sz="1200">
                          <a:latin typeface="Arial" pitchFamily="34" charset="0"/>
                          <a:ea typeface="Calibri"/>
                          <a:cs typeface="Arial" pitchFamily="34" charset="0"/>
                        </a:rPr>
                        <a:t>2.Ahmet izlediği yolun en iyi yol olmadığını duymaktan hoşlanmayabilir.</a:t>
                      </a:r>
                    </a:p>
                  </a:txBody>
                  <a:tcPr marL="43766" marR="437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tr-TR" sz="1200">
                          <a:latin typeface="Arial" pitchFamily="34" charset="0"/>
                          <a:ea typeface="Calibri"/>
                          <a:cs typeface="Arial" pitchFamily="34" charset="0"/>
                        </a:rPr>
                        <a:t>2.Ahmet’e süreci öğrenmesi için özerklik tanımak</a:t>
                      </a:r>
                    </a:p>
                  </a:txBody>
                  <a:tcPr marL="43766" marR="437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8641">
                <a:tc>
                  <a:txBody>
                    <a:bodyPr/>
                    <a:lstStyle/>
                    <a:p>
                      <a:pPr>
                        <a:lnSpc>
                          <a:spcPct val="115000"/>
                        </a:lnSpc>
                        <a:spcAft>
                          <a:spcPts val="1000"/>
                        </a:spcAft>
                      </a:pPr>
                      <a:r>
                        <a:rPr lang="tr-TR" sz="1200">
                          <a:latin typeface="Arial" pitchFamily="34" charset="0"/>
                          <a:ea typeface="Calibri"/>
                          <a:cs typeface="Arial" pitchFamily="34" charset="0"/>
                        </a:rPr>
                        <a:t>3.Ahmet toplantı sırasında işinin başında olmayacağı için tedirgin olabilir.</a:t>
                      </a:r>
                    </a:p>
                  </a:txBody>
                  <a:tcPr marL="43766" marR="437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tr-TR" sz="1200">
                          <a:latin typeface="Arial" pitchFamily="34" charset="0"/>
                          <a:ea typeface="Calibri"/>
                          <a:cs typeface="Arial" pitchFamily="34" charset="0"/>
                        </a:rPr>
                        <a:t>3.Toplantı için yöneticisinin onayını almak.</a:t>
                      </a:r>
                    </a:p>
                  </a:txBody>
                  <a:tcPr marL="43766" marR="437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4327">
                <a:tc gridSpan="2">
                  <a:txBody>
                    <a:bodyPr/>
                    <a:lstStyle/>
                    <a:p>
                      <a:pPr algn="ctr">
                        <a:lnSpc>
                          <a:spcPct val="115000"/>
                        </a:lnSpc>
                        <a:spcAft>
                          <a:spcPts val="1000"/>
                        </a:spcAft>
                      </a:pPr>
                      <a:r>
                        <a:rPr lang="tr-TR" sz="1200" b="1">
                          <a:latin typeface="Arial" pitchFamily="34" charset="0"/>
                          <a:ea typeface="Calibri"/>
                          <a:cs typeface="Arial" pitchFamily="34" charset="0"/>
                        </a:rPr>
                        <a:t>Özel Önlemler</a:t>
                      </a:r>
                      <a:endParaRPr lang="tr-TR" sz="1200">
                        <a:latin typeface="Arial" pitchFamily="34" charset="0"/>
                        <a:ea typeface="Calibri"/>
                        <a:cs typeface="Arial" pitchFamily="34" charset="0"/>
                      </a:endParaRPr>
                    </a:p>
                  </a:txBody>
                  <a:tcPr marL="43766" marR="437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r>
              <a:tr h="372893">
                <a:tc gridSpan="2">
                  <a:txBody>
                    <a:bodyPr/>
                    <a:lstStyle/>
                    <a:p>
                      <a:pPr>
                        <a:lnSpc>
                          <a:spcPct val="115000"/>
                        </a:lnSpc>
                        <a:spcAft>
                          <a:spcPts val="1000"/>
                        </a:spcAft>
                      </a:pPr>
                      <a:r>
                        <a:rPr lang="tr-TR" sz="1200">
                          <a:latin typeface="Arial" pitchFamily="34" charset="0"/>
                          <a:ea typeface="Calibri"/>
                          <a:cs typeface="Arial" pitchFamily="34" charset="0"/>
                        </a:rPr>
                        <a:t>1.Gündemi somut konulara hasret ve onların dışına çıkma</a:t>
                      </a:r>
                    </a:p>
                  </a:txBody>
                  <a:tcPr marL="43766" marR="437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r>
              <a:tr h="264319">
                <a:tc gridSpan="2">
                  <a:txBody>
                    <a:bodyPr/>
                    <a:lstStyle/>
                    <a:p>
                      <a:pPr>
                        <a:lnSpc>
                          <a:spcPct val="115000"/>
                        </a:lnSpc>
                        <a:spcAft>
                          <a:spcPts val="1000"/>
                        </a:spcAft>
                      </a:pPr>
                      <a:r>
                        <a:rPr lang="tr-TR" sz="1200" dirty="0">
                          <a:latin typeface="Arial" pitchFamily="34" charset="0"/>
                          <a:ea typeface="Calibri"/>
                          <a:cs typeface="Arial" pitchFamily="34" charset="0"/>
                        </a:rPr>
                        <a:t>2.Yöneticisinin bu toplantı için onu izinli saydığını toplantının başında kendisine söyleme</a:t>
                      </a:r>
                    </a:p>
                  </a:txBody>
                  <a:tcPr marL="43766" marR="437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6082"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graphicFrame>
        <p:nvGraphicFramePr>
          <p:cNvPr id="7" name="6 Tablo"/>
          <p:cNvGraphicFramePr>
            <a:graphicFrameLocks noGrp="1"/>
          </p:cNvGraphicFramePr>
          <p:nvPr/>
        </p:nvGraphicFramePr>
        <p:xfrm>
          <a:off x="611560" y="764704"/>
          <a:ext cx="8280919" cy="4968551"/>
        </p:xfrm>
        <a:graphic>
          <a:graphicData uri="http://schemas.openxmlformats.org/drawingml/2006/table">
            <a:tbl>
              <a:tblPr/>
              <a:tblGrid>
                <a:gridCol w="2636048"/>
                <a:gridCol w="3235150"/>
                <a:gridCol w="2409721"/>
              </a:tblGrid>
              <a:tr h="500347">
                <a:tc gridSpan="3">
                  <a:txBody>
                    <a:bodyPr/>
                    <a:lstStyle/>
                    <a:p>
                      <a:pPr algn="ctr">
                        <a:lnSpc>
                          <a:spcPct val="115000"/>
                        </a:lnSpc>
                        <a:spcAft>
                          <a:spcPts val="1000"/>
                        </a:spcAft>
                      </a:pPr>
                      <a:r>
                        <a:rPr lang="tr-TR" sz="1200" b="1">
                          <a:latin typeface="Arial"/>
                          <a:ea typeface="Calibri"/>
                          <a:cs typeface="Times New Roman"/>
                        </a:rPr>
                        <a:t>EYLEM PLANLAMA FORMU</a:t>
                      </a:r>
                      <a:endParaRPr lang="tr-TR" sz="1200">
                        <a:latin typeface="Calibri"/>
                        <a:ea typeface="Calibri"/>
                        <a:cs typeface="Times New Roman"/>
                      </a:endParaRPr>
                    </a:p>
                  </a:txBody>
                  <a:tcPr marL="40635" marR="406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r h="646405">
                <a:tc gridSpan="3">
                  <a:txBody>
                    <a:bodyPr/>
                    <a:lstStyle/>
                    <a:p>
                      <a:pPr algn="ctr">
                        <a:lnSpc>
                          <a:spcPct val="115000"/>
                        </a:lnSpc>
                        <a:spcAft>
                          <a:spcPts val="1000"/>
                        </a:spcAft>
                      </a:pPr>
                      <a:r>
                        <a:rPr lang="tr-TR" sz="1200">
                          <a:latin typeface="Arial"/>
                          <a:ea typeface="Calibri"/>
                          <a:cs typeface="Times New Roman"/>
                        </a:rPr>
                        <a:t>Koçluk yapılan kişiyle birlikte üzerinde anlaşmaya varılabilecek bir eylem planı için bu form kullanılabilir.Kesin başarı için gereken önlemlerin alınması  bakımından görüşmenin tarihinin belirlenmesi  çok önemlidir.</a:t>
                      </a:r>
                      <a:endParaRPr lang="tr-TR" sz="1200">
                        <a:latin typeface="Calibri"/>
                        <a:ea typeface="Calibri"/>
                        <a:cs typeface="Times New Roman"/>
                      </a:endParaRPr>
                    </a:p>
                  </a:txBody>
                  <a:tcPr marL="40635" marR="406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r h="340661">
                <a:tc>
                  <a:txBody>
                    <a:bodyPr/>
                    <a:lstStyle/>
                    <a:p>
                      <a:pPr algn="ctr">
                        <a:lnSpc>
                          <a:spcPct val="115000"/>
                        </a:lnSpc>
                        <a:spcAft>
                          <a:spcPts val="1000"/>
                        </a:spcAft>
                      </a:pPr>
                      <a:r>
                        <a:rPr lang="tr-TR" sz="1200" b="1">
                          <a:latin typeface="Arial"/>
                          <a:ea typeface="Calibri"/>
                          <a:cs typeface="Times New Roman"/>
                        </a:rPr>
                        <a:t>Alınacak Önlemler</a:t>
                      </a:r>
                      <a:endParaRPr lang="tr-TR" sz="1200">
                        <a:latin typeface="Calibri"/>
                        <a:ea typeface="Calibri"/>
                        <a:cs typeface="Times New Roman"/>
                      </a:endParaRPr>
                    </a:p>
                  </a:txBody>
                  <a:tcPr marL="40635" marR="406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tr-TR" sz="1200" b="1">
                          <a:latin typeface="Arial"/>
                          <a:ea typeface="Calibri"/>
                          <a:cs typeface="Times New Roman"/>
                        </a:rPr>
                        <a:t>Başarı Ölçüsü</a:t>
                      </a:r>
                      <a:endParaRPr lang="tr-TR" sz="1200">
                        <a:latin typeface="Calibri"/>
                        <a:ea typeface="Calibri"/>
                        <a:cs typeface="Times New Roman"/>
                      </a:endParaRPr>
                    </a:p>
                  </a:txBody>
                  <a:tcPr marL="40635" marR="406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tr-TR" sz="1200" b="1">
                          <a:latin typeface="Arial"/>
                          <a:ea typeface="Calibri"/>
                          <a:cs typeface="Times New Roman"/>
                        </a:rPr>
                        <a:t>Gözden Geçirme</a:t>
                      </a:r>
                      <a:endParaRPr lang="tr-TR" sz="1200">
                        <a:latin typeface="Calibri"/>
                        <a:ea typeface="Calibri"/>
                        <a:cs typeface="Times New Roman"/>
                      </a:endParaRPr>
                    </a:p>
                  </a:txBody>
                  <a:tcPr marL="40635" marR="406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75561">
                <a:tc>
                  <a:txBody>
                    <a:bodyPr/>
                    <a:lstStyle/>
                    <a:p>
                      <a:pPr>
                        <a:lnSpc>
                          <a:spcPct val="150000"/>
                        </a:lnSpc>
                        <a:spcAft>
                          <a:spcPts val="1000"/>
                        </a:spcAft>
                      </a:pPr>
                      <a:r>
                        <a:rPr lang="tr-TR" sz="1200">
                          <a:latin typeface="Arial"/>
                          <a:ea typeface="Calibri"/>
                          <a:cs typeface="Times New Roman"/>
                        </a:rPr>
                        <a:t>Personel toplantılarında hiç kimse çalışma arkadaşının sözünü kesmeyecek.</a:t>
                      </a:r>
                      <a:endParaRPr lang="tr-TR" sz="1200">
                        <a:latin typeface="Calibri"/>
                        <a:ea typeface="Calibri"/>
                        <a:cs typeface="Times New Roman"/>
                      </a:endParaRPr>
                    </a:p>
                  </a:txBody>
                  <a:tcPr marL="40635" marR="406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50000"/>
                        </a:lnSpc>
                        <a:spcAft>
                          <a:spcPts val="0"/>
                        </a:spcAft>
                        <a:buFont typeface="Symbol"/>
                        <a:buChar char=""/>
                      </a:pPr>
                      <a:r>
                        <a:rPr lang="tr-TR" sz="1200">
                          <a:latin typeface="Arial"/>
                          <a:ea typeface="Calibri"/>
                          <a:cs typeface="Times New Roman"/>
                        </a:rPr>
                        <a:t>Birbirini izleyen iki toplantıda söz kesme olayının görülmemesi.</a:t>
                      </a:r>
                      <a:endParaRPr lang="tr-TR" sz="1200">
                        <a:latin typeface="Calibri"/>
                        <a:ea typeface="Calibri"/>
                        <a:cs typeface="Times New Roman"/>
                      </a:endParaRPr>
                    </a:p>
                    <a:p>
                      <a:pPr marL="342900" lvl="0" indent="-342900">
                        <a:lnSpc>
                          <a:spcPct val="150000"/>
                        </a:lnSpc>
                        <a:spcAft>
                          <a:spcPts val="1000"/>
                        </a:spcAft>
                        <a:buFont typeface="Symbol"/>
                        <a:buChar char=""/>
                      </a:pPr>
                      <a:r>
                        <a:rPr lang="tr-TR" sz="1200">
                          <a:latin typeface="Arial"/>
                          <a:ea typeface="Calibri"/>
                          <a:cs typeface="Times New Roman"/>
                        </a:rPr>
                        <a:t>Diğer çalışanlardan herhangi bir şikayet gelmemesi</a:t>
                      </a:r>
                      <a:endParaRPr lang="tr-TR" sz="1200">
                        <a:latin typeface="Calibri"/>
                        <a:ea typeface="Calibri"/>
                        <a:cs typeface="Times New Roman"/>
                      </a:endParaRPr>
                    </a:p>
                  </a:txBody>
                  <a:tcPr marL="40635" marR="406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1000"/>
                        </a:spcAft>
                      </a:pPr>
                      <a:r>
                        <a:rPr lang="tr-TR" sz="1200">
                          <a:latin typeface="Arial"/>
                          <a:ea typeface="Calibri"/>
                          <a:cs typeface="Times New Roman"/>
                        </a:rPr>
                        <a:t>  15 Eylül</a:t>
                      </a:r>
                      <a:endParaRPr lang="tr-TR" sz="1200">
                        <a:latin typeface="Calibri"/>
                        <a:ea typeface="Calibri"/>
                        <a:cs typeface="Times New Roman"/>
                      </a:endParaRPr>
                    </a:p>
                  </a:txBody>
                  <a:tcPr marL="40635" marR="406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5577">
                <a:tc>
                  <a:txBody>
                    <a:bodyPr/>
                    <a:lstStyle/>
                    <a:p>
                      <a:pPr>
                        <a:lnSpc>
                          <a:spcPct val="150000"/>
                        </a:lnSpc>
                        <a:spcAft>
                          <a:spcPts val="1000"/>
                        </a:spcAft>
                      </a:pPr>
                      <a:r>
                        <a:rPr lang="tr-TR" sz="1200">
                          <a:latin typeface="Arial"/>
                          <a:ea typeface="Calibri"/>
                          <a:cs typeface="Times New Roman"/>
                        </a:rPr>
                        <a:t>Çalışanlar müşteri ihtiyaçlarını karşılamaya yönelik ürünler çıkarmadan önce,müşteri ihtiyaçlarını araştırmaya daha fazla zaman ayıracaklar.</a:t>
                      </a:r>
                      <a:endParaRPr lang="tr-TR" sz="1200">
                        <a:latin typeface="Calibri"/>
                        <a:ea typeface="Calibri"/>
                        <a:cs typeface="Times New Roman"/>
                      </a:endParaRPr>
                    </a:p>
                  </a:txBody>
                  <a:tcPr marL="40635" marR="406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50000"/>
                        </a:lnSpc>
                        <a:spcAft>
                          <a:spcPts val="0"/>
                        </a:spcAft>
                        <a:buFont typeface="Symbol"/>
                        <a:buChar char=""/>
                      </a:pPr>
                      <a:r>
                        <a:rPr lang="tr-TR" sz="1200">
                          <a:latin typeface="Arial"/>
                          <a:ea typeface="Calibri"/>
                          <a:cs typeface="Times New Roman"/>
                        </a:rPr>
                        <a:t>İhtiyaçları tespit etme amaçlı soru sayısı</a:t>
                      </a:r>
                      <a:endParaRPr lang="tr-TR" sz="1200">
                        <a:latin typeface="Calibri"/>
                        <a:ea typeface="Calibri"/>
                        <a:cs typeface="Times New Roman"/>
                      </a:endParaRPr>
                    </a:p>
                    <a:p>
                      <a:pPr marL="342900" lvl="0" indent="-342900">
                        <a:lnSpc>
                          <a:spcPct val="150000"/>
                        </a:lnSpc>
                        <a:spcAft>
                          <a:spcPts val="1000"/>
                        </a:spcAft>
                        <a:buFont typeface="Symbol"/>
                        <a:buChar char=""/>
                      </a:pPr>
                      <a:r>
                        <a:rPr lang="tr-TR" sz="1200">
                          <a:latin typeface="Arial"/>
                          <a:ea typeface="Calibri"/>
                          <a:cs typeface="Times New Roman"/>
                        </a:rPr>
                        <a:t>Potansiyel çözüm önerisinden önce ihtiyacın netleştirilmesi</a:t>
                      </a:r>
                      <a:endParaRPr lang="tr-TR" sz="1200">
                        <a:latin typeface="Calibri"/>
                        <a:ea typeface="Calibri"/>
                        <a:cs typeface="Times New Roman"/>
                      </a:endParaRPr>
                    </a:p>
                  </a:txBody>
                  <a:tcPr marL="40635" marR="406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1000"/>
                        </a:spcAft>
                      </a:pPr>
                      <a:r>
                        <a:rPr lang="tr-TR" sz="1200" dirty="0">
                          <a:latin typeface="Arial"/>
                          <a:ea typeface="Calibri"/>
                          <a:cs typeface="Times New Roman"/>
                        </a:rPr>
                        <a:t>Müşterilerle birlikte iki toplantı daha yapıldıktan sonra</a:t>
                      </a:r>
                      <a:endParaRPr lang="tr-TR" sz="1200" dirty="0">
                        <a:latin typeface="Calibri"/>
                        <a:ea typeface="Calibri"/>
                        <a:cs typeface="Times New Roman"/>
                      </a:endParaRPr>
                    </a:p>
                  </a:txBody>
                  <a:tcPr marL="40635" marR="406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7105" name="Picture 1"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graphicFrame>
        <p:nvGraphicFramePr>
          <p:cNvPr id="10" name="9 Tablo"/>
          <p:cNvGraphicFramePr>
            <a:graphicFrameLocks noGrp="1"/>
          </p:cNvGraphicFramePr>
          <p:nvPr/>
        </p:nvGraphicFramePr>
        <p:xfrm>
          <a:off x="539552" y="764704"/>
          <a:ext cx="8280920" cy="4896544"/>
        </p:xfrm>
        <a:graphic>
          <a:graphicData uri="http://schemas.openxmlformats.org/drawingml/2006/table">
            <a:tbl>
              <a:tblPr/>
              <a:tblGrid>
                <a:gridCol w="3806552"/>
                <a:gridCol w="4474368"/>
              </a:tblGrid>
              <a:tr h="701327">
                <a:tc gridSpan="2">
                  <a:txBody>
                    <a:bodyPr/>
                    <a:lstStyle/>
                    <a:p>
                      <a:pPr algn="ctr">
                        <a:lnSpc>
                          <a:spcPct val="115000"/>
                        </a:lnSpc>
                        <a:spcAft>
                          <a:spcPts val="1000"/>
                        </a:spcAft>
                      </a:pPr>
                      <a:r>
                        <a:rPr lang="tr-TR" sz="1200" b="1" dirty="0">
                          <a:latin typeface="Arial"/>
                          <a:ea typeface="Calibri"/>
                          <a:cs typeface="Times New Roman"/>
                        </a:rPr>
                        <a:t>KOÇLUK TOPLANTISI DEĞERLENDİRMESİ</a:t>
                      </a:r>
                      <a:endParaRPr lang="tr-TR" sz="1200" dirty="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r>
              <a:tr h="701327">
                <a:tc gridSpan="2">
                  <a:txBody>
                    <a:bodyPr/>
                    <a:lstStyle/>
                    <a:p>
                      <a:pPr algn="ctr">
                        <a:lnSpc>
                          <a:spcPct val="115000"/>
                        </a:lnSpc>
                        <a:spcAft>
                          <a:spcPts val="1000"/>
                        </a:spcAft>
                      </a:pPr>
                      <a:r>
                        <a:rPr lang="tr-TR" sz="1200">
                          <a:latin typeface="Arial"/>
                          <a:ea typeface="Calibri"/>
                          <a:cs typeface="Times New Roman"/>
                        </a:rPr>
                        <a:t>Koçluk toplantısından sonra,toplantının verimliliğini değerlendirmek ve bir daha ki sefere ne gibi iyileştirmeler yapılacağını düşünmek için bu araç kullanılmalı.</a:t>
                      </a:r>
                      <a:endParaRPr lang="tr-TR" sz="12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r>
              <a:tr h="548311">
                <a:tc>
                  <a:txBody>
                    <a:bodyPr/>
                    <a:lstStyle/>
                    <a:p>
                      <a:pPr algn="ctr">
                        <a:lnSpc>
                          <a:spcPct val="115000"/>
                        </a:lnSpc>
                        <a:spcAft>
                          <a:spcPts val="1000"/>
                        </a:spcAft>
                      </a:pPr>
                      <a:r>
                        <a:rPr lang="tr-TR" sz="1200" b="1">
                          <a:latin typeface="Arial"/>
                          <a:ea typeface="Calibri"/>
                          <a:cs typeface="Times New Roman"/>
                        </a:rPr>
                        <a:t>Neler Yararlı Oldu ?</a:t>
                      </a:r>
                      <a:endParaRPr lang="tr-TR" sz="12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tr-TR" sz="1200" b="1">
                          <a:latin typeface="Arial"/>
                          <a:ea typeface="Calibri"/>
                          <a:cs typeface="Times New Roman"/>
                        </a:rPr>
                        <a:t>Neler Daha İyi Olabilirdi ?</a:t>
                      </a:r>
                      <a:endParaRPr lang="tr-TR" sz="12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5351">
                <a:tc>
                  <a:txBody>
                    <a:bodyPr/>
                    <a:lstStyle/>
                    <a:p>
                      <a:pPr>
                        <a:lnSpc>
                          <a:spcPct val="115000"/>
                        </a:lnSpc>
                        <a:spcAft>
                          <a:spcPts val="1000"/>
                        </a:spcAft>
                      </a:pPr>
                      <a:r>
                        <a:rPr lang="tr-TR" sz="1200" b="1">
                          <a:latin typeface="Arial"/>
                          <a:ea typeface="Calibri"/>
                          <a:cs typeface="Times New Roman"/>
                        </a:rPr>
                        <a:t>İlişki</a:t>
                      </a:r>
                      <a:r>
                        <a:rPr lang="tr-TR" sz="1200">
                          <a:latin typeface="Arial"/>
                          <a:ea typeface="Calibri"/>
                          <a:cs typeface="Times New Roman"/>
                        </a:rPr>
                        <a:t> :İşini daha etkin yapabilmesi bakımından Ahmet’in koçluğun yararlı olduğuna inanması</a:t>
                      </a:r>
                      <a:endParaRPr lang="tr-TR" sz="12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tr-TR" sz="1200">
                          <a:latin typeface="Arial"/>
                          <a:ea typeface="Calibri"/>
                          <a:cs typeface="Times New Roman"/>
                        </a:rPr>
                        <a:t>Ahmet işinin başına dönebilmek için toplantıyı biran önce bitirmekte acele ediyor.</a:t>
                      </a:r>
                      <a:endParaRPr lang="tr-TR" sz="12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3340">
                <a:tc>
                  <a:txBody>
                    <a:bodyPr/>
                    <a:lstStyle/>
                    <a:p>
                      <a:pPr>
                        <a:lnSpc>
                          <a:spcPct val="115000"/>
                        </a:lnSpc>
                        <a:spcAft>
                          <a:spcPts val="1000"/>
                        </a:spcAft>
                      </a:pPr>
                      <a:r>
                        <a:rPr lang="tr-TR" sz="1200" b="1">
                          <a:latin typeface="Arial"/>
                          <a:ea typeface="Calibri"/>
                          <a:cs typeface="Times New Roman"/>
                        </a:rPr>
                        <a:t>Süreç:</a:t>
                      </a:r>
                      <a:r>
                        <a:rPr lang="tr-TR" sz="1200">
                          <a:latin typeface="Arial"/>
                          <a:ea typeface="Calibri"/>
                          <a:cs typeface="Times New Roman"/>
                        </a:rPr>
                        <a:t>Ahmet başkalarının ne dediğini daha dikkatli dinlemeyi öğrendi</a:t>
                      </a:r>
                      <a:endParaRPr lang="tr-TR" sz="12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tr-TR" sz="1200">
                          <a:latin typeface="Arial"/>
                          <a:ea typeface="Calibri"/>
                          <a:cs typeface="Times New Roman"/>
                        </a:rPr>
                        <a:t>Ahmet bir sorunu ele almanın değişik yollarına açık olabilirdi.</a:t>
                      </a:r>
                      <a:endParaRPr lang="tr-TR" sz="12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36888">
                <a:tc>
                  <a:txBody>
                    <a:bodyPr/>
                    <a:lstStyle/>
                    <a:p>
                      <a:pPr>
                        <a:lnSpc>
                          <a:spcPct val="115000"/>
                        </a:lnSpc>
                        <a:spcAft>
                          <a:spcPts val="1000"/>
                        </a:spcAft>
                      </a:pPr>
                      <a:r>
                        <a:rPr lang="tr-TR" sz="1200" b="1">
                          <a:latin typeface="Arial"/>
                          <a:ea typeface="Calibri"/>
                          <a:cs typeface="Times New Roman"/>
                        </a:rPr>
                        <a:t>Sonuçlar: </a:t>
                      </a:r>
                      <a:r>
                        <a:rPr lang="tr-TR" sz="1200">
                          <a:latin typeface="Arial"/>
                          <a:ea typeface="Calibri"/>
                          <a:cs typeface="Times New Roman"/>
                        </a:rPr>
                        <a:t>Ahmet sürece ilişkin sonuçları açıklıkla kavrıyor.</a:t>
                      </a:r>
                      <a:endParaRPr lang="tr-TR" sz="1200">
                        <a:latin typeface="Calibri"/>
                        <a:ea typeface="Calibri"/>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tr-TR" sz="1200" dirty="0">
                          <a:latin typeface="Calibri"/>
                          <a:ea typeface="Calibri"/>
                          <a:cs typeface="Times New Roman"/>
                        </a:rPr>
                        <a:t>Ahmet iş sırasında daha fazla alıştırma yapabilirdi.</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C:\Users\cüneyt\Desktop\ceyda çalışmalar\Resim2.jpg"/>
          <p:cNvPicPr>
            <a:picLocks noChangeAspect="1" noChangeArrowheads="1"/>
          </p:cNvPicPr>
          <p:nvPr/>
        </p:nvPicPr>
        <p:blipFill>
          <a:blip r:embed="rId2" cstate="print"/>
          <a:srcRect/>
          <a:stretch>
            <a:fillRect/>
          </a:stretch>
        </p:blipFill>
        <p:spPr bwMode="auto">
          <a:xfrm>
            <a:off x="-9525" y="-9525"/>
            <a:ext cx="9163050" cy="6877050"/>
          </a:xfrm>
          <a:prstGeom prst="rect">
            <a:avLst/>
          </a:prstGeom>
          <a:noFill/>
        </p:spPr>
      </p:pic>
      <p:sp>
        <p:nvSpPr>
          <p:cNvPr id="2" name="1 Başlık"/>
          <p:cNvSpPr>
            <a:spLocks noGrp="1"/>
          </p:cNvSpPr>
          <p:nvPr>
            <p:ph type="title"/>
          </p:nvPr>
        </p:nvSpPr>
        <p:spPr>
          <a:xfrm>
            <a:off x="467544" y="2276872"/>
            <a:ext cx="8229600" cy="1143000"/>
          </a:xfrm>
        </p:spPr>
        <p:txBody>
          <a:bodyPr>
            <a:normAutofit fontScale="90000"/>
          </a:bodyPr>
          <a:lstStyle/>
          <a:p>
            <a:pPr>
              <a:lnSpc>
                <a:spcPct val="150000"/>
              </a:lnSpc>
            </a:pPr>
            <a:r>
              <a:rPr lang="tr-TR" b="1" dirty="0" smtClean="0">
                <a:effectLst>
                  <a:outerShdw blurRad="38100" dist="38100" dir="2700000" algn="tl">
                    <a:srgbClr val="000000">
                      <a:alpha val="43137"/>
                    </a:srgbClr>
                  </a:outerShdw>
                </a:effectLst>
                <a:latin typeface="Arial" pitchFamily="34" charset="0"/>
                <a:cs typeface="Arial" pitchFamily="34" charset="0"/>
              </a:rPr>
              <a:t>KOÇLUK NASIL KİŞİYE ÖZEL YAPILABİLİR ?</a:t>
            </a:r>
            <a:endParaRPr lang="tr-TR" dirty="0">
              <a:effectLst>
                <a:outerShdw blurRad="38100" dist="38100" dir="2700000" algn="tl">
                  <a:srgbClr val="000000">
                    <a:alpha val="43137"/>
                  </a:srgbClr>
                </a:outerShdw>
              </a:effectLst>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KOÇLUK TARZININ SEÇİMİ</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395536" y="1196752"/>
            <a:ext cx="8291264" cy="5073427"/>
          </a:xfrm>
        </p:spPr>
        <p:txBody>
          <a:bodyPr>
            <a:normAutofit/>
          </a:bodyPr>
          <a:lstStyle/>
          <a:p>
            <a:pPr algn="just">
              <a:lnSpc>
                <a:spcPct val="150000"/>
              </a:lnSpc>
              <a:buNone/>
            </a:pPr>
            <a:r>
              <a:rPr lang="tr-TR" sz="1600" dirty="0" smtClean="0">
                <a:latin typeface="Arial" pitchFamily="34" charset="0"/>
                <a:cs typeface="Arial" pitchFamily="34" charset="0"/>
              </a:rPr>
              <a:t>        </a:t>
            </a:r>
            <a:r>
              <a:rPr lang="tr-TR" sz="1600" b="1" dirty="0" smtClean="0">
                <a:latin typeface="Arial" pitchFamily="34" charset="0"/>
                <a:cs typeface="Arial" pitchFamily="34" charset="0"/>
              </a:rPr>
              <a:t>İnsanların öğrenme biçimleri kişiliklerine ve öğrenme alışkanlıklarına bağlı olarak farklılık gösterir.Bazı insanlara bir işin nasıl yapılacağını bir kez göstermek kavramaları için yeterli olur.Bazıları içinse bunu bir iki kez tekrarlamak gerekebilir.Bazılarının talimatları kulağı ile duyması gerekir.Bazıları içinse bunu bir iki kez tekrarlamak gerekir.Bir kişinin öğrenme tercihinin ne olduğunu anlamanın en etkin yolu,bunu ona sormaktır.</a:t>
            </a:r>
          </a:p>
          <a:p>
            <a:pPr algn="just">
              <a:lnSpc>
                <a:spcPct val="150000"/>
              </a:lnSpc>
              <a:buNone/>
            </a:pPr>
            <a:r>
              <a:rPr lang="tr-TR" sz="1600" b="1" dirty="0" smtClean="0">
                <a:latin typeface="Arial" pitchFamily="34" charset="0"/>
                <a:cs typeface="Arial" pitchFamily="34" charset="0"/>
              </a:rPr>
              <a:t>        Bütün insanlar ya da durumlar aynı değildir.Bu nedenle farklı koşullara ayak uydurabilmek için bazı farklı koçluk tarzlarını uygulamakta ustalaşmak gerekir.Bazı durumlarda dolaysız yaklaşım diğerlerinde ise kolaylaştırıcılık ya da yönlendiricilik isteyen destekleyici koçluk yapmayı gerektirir.</a:t>
            </a:r>
          </a:p>
          <a:p>
            <a:pPr algn="ctr">
              <a:lnSpc>
                <a:spcPct val="150000"/>
              </a:lnSpc>
              <a:buNone/>
            </a:pPr>
            <a:r>
              <a:rPr lang="tr-TR" sz="1600" b="1" dirty="0" smtClean="0">
                <a:latin typeface="Arial" pitchFamily="34" charset="0"/>
                <a:cs typeface="Arial" pitchFamily="34" charset="0"/>
              </a:rPr>
              <a:t>LİDER OLARAK KOÇ</a:t>
            </a:r>
          </a:p>
          <a:p>
            <a:pPr algn="just">
              <a:lnSpc>
                <a:spcPct val="150000"/>
              </a:lnSpc>
              <a:buNone/>
            </a:pPr>
            <a:r>
              <a:rPr lang="tr-TR" sz="1600" b="1" dirty="0" smtClean="0">
                <a:latin typeface="Arial" pitchFamily="34" charset="0"/>
                <a:cs typeface="Arial" pitchFamily="34" charset="0"/>
              </a:rPr>
              <a:t>Dolaysız                                                                                                             Destek</a:t>
            </a:r>
          </a:p>
          <a:p>
            <a:pPr algn="just">
              <a:lnSpc>
                <a:spcPct val="150000"/>
              </a:lnSpc>
              <a:buNone/>
            </a:pPr>
            <a:r>
              <a:rPr lang="tr-TR" sz="1600" b="1" dirty="0" smtClean="0">
                <a:latin typeface="Arial" pitchFamily="34" charset="0"/>
                <a:cs typeface="Arial" pitchFamily="34" charset="0"/>
              </a:rPr>
              <a:t>Koçluk                                                                                                              Koçluk</a:t>
            </a:r>
          </a:p>
          <a:p>
            <a:pPr algn="ctr">
              <a:lnSpc>
                <a:spcPct val="150000"/>
              </a:lnSpc>
              <a:buNone/>
            </a:pPr>
            <a:endParaRPr lang="tr-TR" sz="1600" b="1" dirty="0" smtClean="0">
              <a:latin typeface="Arial" pitchFamily="34" charset="0"/>
              <a:cs typeface="Arial" pitchFamily="34" charset="0"/>
            </a:endParaRPr>
          </a:p>
        </p:txBody>
      </p:sp>
      <p:sp>
        <p:nvSpPr>
          <p:cNvPr id="5" name="4 Sol Sağ Ok"/>
          <p:cNvSpPr/>
          <p:nvPr/>
        </p:nvSpPr>
        <p:spPr>
          <a:xfrm>
            <a:off x="1619672" y="5589240"/>
            <a:ext cx="5832648" cy="216024"/>
          </a:xfrm>
          <a:prstGeom prst="lef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7" name="6 Düz Bağlayıcı"/>
          <p:cNvCxnSpPr/>
          <p:nvPr/>
        </p:nvCxnSpPr>
        <p:spPr>
          <a:xfrm>
            <a:off x="2915816" y="5373216"/>
            <a:ext cx="0" cy="6480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7 Düz Bağlayıcı"/>
          <p:cNvCxnSpPr/>
          <p:nvPr/>
        </p:nvCxnSpPr>
        <p:spPr>
          <a:xfrm>
            <a:off x="4283968" y="5373216"/>
            <a:ext cx="0" cy="6480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9 Düz Bağlayıcı"/>
          <p:cNvCxnSpPr/>
          <p:nvPr/>
        </p:nvCxnSpPr>
        <p:spPr>
          <a:xfrm>
            <a:off x="5868144" y="5373216"/>
            <a:ext cx="0" cy="6480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DOLAYSIZ KOÇLUK İLE DESTEKLEYİCİ KOÇLUK</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graphicFrame>
        <p:nvGraphicFramePr>
          <p:cNvPr id="6" name="5 Tablo"/>
          <p:cNvGraphicFramePr>
            <a:graphicFrameLocks noGrp="1"/>
          </p:cNvGraphicFramePr>
          <p:nvPr/>
        </p:nvGraphicFramePr>
        <p:xfrm>
          <a:off x="683570" y="1397000"/>
          <a:ext cx="8064894" cy="4340515"/>
        </p:xfrm>
        <a:graphic>
          <a:graphicData uri="http://schemas.openxmlformats.org/drawingml/2006/table">
            <a:tbl>
              <a:tblPr/>
              <a:tblGrid>
                <a:gridCol w="1785263"/>
                <a:gridCol w="3008729"/>
                <a:gridCol w="3270902"/>
              </a:tblGrid>
              <a:tr h="357795">
                <a:tc>
                  <a:txBody>
                    <a:bodyPr/>
                    <a:lstStyle/>
                    <a:p>
                      <a:pPr>
                        <a:lnSpc>
                          <a:spcPct val="115000"/>
                        </a:lnSpc>
                        <a:spcAft>
                          <a:spcPts val="1000"/>
                        </a:spcAft>
                      </a:pPr>
                      <a:r>
                        <a:rPr lang="tr-TR" sz="1200" b="1">
                          <a:latin typeface="Arial"/>
                          <a:ea typeface="Calibri"/>
                          <a:cs typeface="Times New Roman"/>
                        </a:rPr>
                        <a:t>Koçluk Tarzı</a:t>
                      </a:r>
                      <a:endParaRPr lang="tr-TR" sz="1200">
                        <a:latin typeface="Calibri"/>
                        <a:ea typeface="Calibri"/>
                        <a:cs typeface="Times New Roman"/>
                      </a:endParaRPr>
                    </a:p>
                  </a:txBody>
                  <a:tcPr marL="25940" marR="25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9570">
                        <a:lnSpc>
                          <a:spcPct val="115000"/>
                        </a:lnSpc>
                        <a:spcAft>
                          <a:spcPts val="1000"/>
                        </a:spcAft>
                      </a:pPr>
                      <a:r>
                        <a:rPr lang="tr-TR" sz="1200" b="1">
                          <a:latin typeface="Arial"/>
                          <a:ea typeface="Calibri"/>
                          <a:cs typeface="Times New Roman"/>
                        </a:rPr>
                        <a:t>Ne Amaçla Kullanıldığı?</a:t>
                      </a:r>
                      <a:endParaRPr lang="tr-TR" sz="1200">
                        <a:latin typeface="Calibri"/>
                        <a:ea typeface="Calibri"/>
                        <a:cs typeface="Times New Roman"/>
                      </a:endParaRPr>
                    </a:p>
                  </a:txBody>
                  <a:tcPr marL="25940" marR="25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72795">
                        <a:lnSpc>
                          <a:spcPct val="115000"/>
                        </a:lnSpc>
                        <a:spcAft>
                          <a:spcPts val="1000"/>
                        </a:spcAft>
                      </a:pPr>
                      <a:r>
                        <a:rPr lang="tr-TR" sz="1200" b="1" dirty="0">
                          <a:latin typeface="Arial"/>
                          <a:ea typeface="Calibri"/>
                          <a:cs typeface="Times New Roman"/>
                        </a:rPr>
                        <a:t>Örnekler</a:t>
                      </a:r>
                      <a:endParaRPr lang="tr-TR" sz="1200" dirty="0">
                        <a:latin typeface="Calibri"/>
                        <a:ea typeface="Calibri"/>
                        <a:cs typeface="Times New Roman"/>
                      </a:endParaRPr>
                    </a:p>
                  </a:txBody>
                  <a:tcPr marL="25940" marR="25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34445">
                <a:tc>
                  <a:txBody>
                    <a:bodyPr/>
                    <a:lstStyle/>
                    <a:p>
                      <a:pPr>
                        <a:lnSpc>
                          <a:spcPct val="115000"/>
                        </a:lnSpc>
                        <a:spcAft>
                          <a:spcPts val="1000"/>
                        </a:spcAft>
                      </a:pPr>
                      <a:r>
                        <a:rPr lang="tr-TR" sz="1100" dirty="0" smtClean="0">
                          <a:latin typeface="Arial"/>
                          <a:ea typeface="Calibri"/>
                          <a:cs typeface="Times New Roman"/>
                        </a:rPr>
                        <a:t>Dolaysız</a:t>
                      </a:r>
                    </a:p>
                    <a:p>
                      <a:pPr>
                        <a:lnSpc>
                          <a:spcPct val="115000"/>
                        </a:lnSpc>
                        <a:spcAft>
                          <a:spcPts val="1000"/>
                        </a:spcAft>
                      </a:pPr>
                      <a:endParaRPr lang="tr-TR" sz="1100" dirty="0" smtClean="0">
                        <a:latin typeface="Arial"/>
                        <a:ea typeface="Calibri"/>
                        <a:cs typeface="Times New Roman"/>
                      </a:endParaRPr>
                    </a:p>
                    <a:p>
                      <a:pPr>
                        <a:lnSpc>
                          <a:spcPct val="115000"/>
                        </a:lnSpc>
                        <a:spcAft>
                          <a:spcPts val="1000"/>
                        </a:spcAft>
                      </a:pPr>
                      <a:endParaRPr lang="tr-TR" sz="1100" dirty="0">
                        <a:latin typeface="Calibri"/>
                        <a:ea typeface="Calibri"/>
                        <a:cs typeface="Times New Roman"/>
                      </a:endParaRPr>
                    </a:p>
                    <a:p>
                      <a:pPr>
                        <a:lnSpc>
                          <a:spcPct val="115000"/>
                        </a:lnSpc>
                        <a:spcAft>
                          <a:spcPts val="1000"/>
                        </a:spcAft>
                      </a:pPr>
                      <a:r>
                        <a:rPr lang="tr-TR" sz="1100" dirty="0">
                          <a:latin typeface="Arial"/>
                          <a:ea typeface="Calibri"/>
                          <a:cs typeface="Times New Roman"/>
                        </a:rPr>
                        <a:t>Destekleyici</a:t>
                      </a:r>
                      <a:endParaRPr lang="tr-TR" sz="1100" dirty="0">
                        <a:latin typeface="Calibri"/>
                        <a:ea typeface="Calibri"/>
                        <a:cs typeface="Times New Roman"/>
                      </a:endParaRPr>
                    </a:p>
                  </a:txBody>
                  <a:tcPr marL="25940" marR="25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tr-TR" sz="1100" dirty="0">
                          <a:latin typeface="Arial"/>
                          <a:ea typeface="Calibri"/>
                          <a:cs typeface="Times New Roman"/>
                        </a:rPr>
                        <a:t>Beceri geliştirmek</a:t>
                      </a:r>
                      <a:endParaRPr lang="tr-TR" sz="1100" dirty="0">
                        <a:latin typeface="Calibri"/>
                        <a:ea typeface="Calibri"/>
                        <a:cs typeface="Times New Roman"/>
                      </a:endParaRPr>
                    </a:p>
                    <a:p>
                      <a:pPr>
                        <a:lnSpc>
                          <a:spcPct val="115000"/>
                        </a:lnSpc>
                        <a:spcAft>
                          <a:spcPts val="1000"/>
                        </a:spcAft>
                      </a:pPr>
                      <a:r>
                        <a:rPr lang="tr-TR" sz="1100" dirty="0">
                          <a:latin typeface="Arial"/>
                          <a:ea typeface="Calibri"/>
                          <a:cs typeface="Times New Roman"/>
                        </a:rPr>
                        <a:t>Soruları </a:t>
                      </a:r>
                      <a:r>
                        <a:rPr lang="tr-TR" sz="1100" dirty="0" smtClean="0">
                          <a:latin typeface="Arial"/>
                          <a:ea typeface="Calibri"/>
                          <a:cs typeface="Times New Roman"/>
                        </a:rPr>
                        <a:t>Yanıtlamak</a:t>
                      </a:r>
                    </a:p>
                    <a:p>
                      <a:pPr>
                        <a:lnSpc>
                          <a:spcPct val="115000"/>
                        </a:lnSpc>
                        <a:spcAft>
                          <a:spcPts val="1000"/>
                        </a:spcAft>
                      </a:pPr>
                      <a:endParaRPr lang="tr-TR" sz="1100" dirty="0">
                        <a:latin typeface="Calibri"/>
                        <a:ea typeface="Calibri"/>
                        <a:cs typeface="Times New Roman"/>
                      </a:endParaRPr>
                    </a:p>
                    <a:p>
                      <a:pPr>
                        <a:lnSpc>
                          <a:spcPct val="115000"/>
                        </a:lnSpc>
                        <a:spcAft>
                          <a:spcPts val="1000"/>
                        </a:spcAft>
                      </a:pPr>
                      <a:r>
                        <a:rPr lang="tr-TR" sz="1100" dirty="0">
                          <a:latin typeface="Arial"/>
                          <a:ea typeface="Calibri"/>
                          <a:cs typeface="Times New Roman"/>
                        </a:rPr>
                        <a:t>Sorunun çözümünü kolaylaştırmak</a:t>
                      </a:r>
                      <a:endParaRPr lang="tr-TR" sz="1100" dirty="0">
                        <a:latin typeface="Calibri"/>
                        <a:ea typeface="Calibri"/>
                        <a:cs typeface="Times New Roman"/>
                      </a:endParaRPr>
                    </a:p>
                    <a:p>
                      <a:pPr>
                        <a:lnSpc>
                          <a:spcPct val="115000"/>
                        </a:lnSpc>
                        <a:spcAft>
                          <a:spcPts val="1000"/>
                        </a:spcAft>
                      </a:pPr>
                      <a:r>
                        <a:rPr lang="tr-TR" sz="1100" dirty="0">
                          <a:latin typeface="Arial"/>
                          <a:ea typeface="Calibri"/>
                          <a:cs typeface="Times New Roman"/>
                        </a:rPr>
                        <a:t>Özgüven oluşturmak</a:t>
                      </a:r>
                      <a:endParaRPr lang="tr-TR" sz="1100" dirty="0">
                        <a:latin typeface="Calibri"/>
                        <a:ea typeface="Calibri"/>
                        <a:cs typeface="Times New Roman"/>
                      </a:endParaRPr>
                    </a:p>
                    <a:p>
                      <a:pPr>
                        <a:lnSpc>
                          <a:spcPct val="115000"/>
                        </a:lnSpc>
                        <a:spcAft>
                          <a:spcPts val="1000"/>
                        </a:spcAft>
                      </a:pPr>
                      <a:endParaRPr lang="tr-TR" sz="1100" dirty="0" smtClean="0">
                        <a:latin typeface="Arial"/>
                        <a:ea typeface="Calibri"/>
                        <a:cs typeface="Times New Roman"/>
                      </a:endParaRPr>
                    </a:p>
                    <a:p>
                      <a:pPr>
                        <a:lnSpc>
                          <a:spcPct val="115000"/>
                        </a:lnSpc>
                        <a:spcAft>
                          <a:spcPts val="1000"/>
                        </a:spcAft>
                      </a:pPr>
                      <a:endParaRPr lang="tr-TR" sz="1100" dirty="0" smtClean="0">
                        <a:latin typeface="Arial"/>
                        <a:ea typeface="Calibri"/>
                        <a:cs typeface="Times New Roman"/>
                      </a:endParaRPr>
                    </a:p>
                    <a:p>
                      <a:pPr>
                        <a:lnSpc>
                          <a:spcPct val="115000"/>
                        </a:lnSpc>
                        <a:spcAft>
                          <a:spcPts val="1000"/>
                        </a:spcAft>
                      </a:pPr>
                      <a:endParaRPr lang="tr-TR" sz="1100" dirty="0" smtClean="0">
                        <a:latin typeface="Arial"/>
                        <a:ea typeface="Calibri"/>
                        <a:cs typeface="Times New Roman"/>
                      </a:endParaRPr>
                    </a:p>
                    <a:p>
                      <a:pPr>
                        <a:lnSpc>
                          <a:spcPct val="115000"/>
                        </a:lnSpc>
                        <a:spcAft>
                          <a:spcPts val="1000"/>
                        </a:spcAft>
                      </a:pPr>
                      <a:endParaRPr lang="tr-TR" sz="1100" dirty="0" smtClean="0">
                        <a:latin typeface="Arial"/>
                        <a:ea typeface="Calibri"/>
                        <a:cs typeface="Times New Roman"/>
                      </a:endParaRPr>
                    </a:p>
                    <a:p>
                      <a:pPr>
                        <a:lnSpc>
                          <a:spcPct val="115000"/>
                        </a:lnSpc>
                        <a:spcAft>
                          <a:spcPts val="1000"/>
                        </a:spcAft>
                      </a:pPr>
                      <a:r>
                        <a:rPr lang="tr-TR" sz="1100" dirty="0" smtClean="0">
                          <a:latin typeface="Arial"/>
                          <a:ea typeface="Calibri"/>
                          <a:cs typeface="Times New Roman"/>
                        </a:rPr>
                        <a:t>Çalışanları </a:t>
                      </a:r>
                      <a:r>
                        <a:rPr lang="tr-TR" sz="1100" dirty="0">
                          <a:latin typeface="Arial"/>
                          <a:ea typeface="Calibri"/>
                          <a:cs typeface="Times New Roman"/>
                        </a:rPr>
                        <a:t>kendi başına öğrenmeye teşvik etmek </a:t>
                      </a:r>
                      <a:endParaRPr lang="tr-TR" sz="1100" dirty="0">
                        <a:latin typeface="Calibri"/>
                        <a:ea typeface="Calibri"/>
                        <a:cs typeface="Times New Roman"/>
                      </a:endParaRPr>
                    </a:p>
                    <a:p>
                      <a:pPr>
                        <a:lnSpc>
                          <a:spcPct val="115000"/>
                        </a:lnSpc>
                        <a:spcAft>
                          <a:spcPts val="1000"/>
                        </a:spcAft>
                      </a:pPr>
                      <a:r>
                        <a:rPr lang="tr-TR" sz="1100" dirty="0">
                          <a:latin typeface="Arial"/>
                          <a:ea typeface="Calibri"/>
                          <a:cs typeface="Times New Roman"/>
                        </a:rPr>
                        <a:t>İnsanlara kaynaklık etmek</a:t>
                      </a:r>
                      <a:endParaRPr lang="tr-TR" sz="1100" dirty="0">
                        <a:latin typeface="Calibri"/>
                        <a:ea typeface="Calibri"/>
                        <a:cs typeface="Times New Roman"/>
                      </a:endParaRPr>
                    </a:p>
                  </a:txBody>
                  <a:tcPr marL="25940" marR="25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tr-TR" sz="1100" dirty="0">
                          <a:latin typeface="Arial"/>
                          <a:ea typeface="Calibri"/>
                          <a:cs typeface="Times New Roman"/>
                        </a:rPr>
                        <a:t>Uzmanlık alanındaki becerilerini geliştirmesi  gereken yeni çalışana talimat vermek</a:t>
                      </a:r>
                      <a:endParaRPr lang="tr-TR" sz="1100" dirty="0">
                        <a:latin typeface="Calibri"/>
                        <a:ea typeface="Calibri"/>
                        <a:cs typeface="Times New Roman"/>
                      </a:endParaRPr>
                    </a:p>
                    <a:p>
                      <a:pPr marL="342900" lvl="0" indent="-342900">
                        <a:lnSpc>
                          <a:spcPct val="115000"/>
                        </a:lnSpc>
                        <a:spcAft>
                          <a:spcPts val="0"/>
                        </a:spcAft>
                        <a:buFont typeface="Symbol"/>
                        <a:buChar char=""/>
                      </a:pPr>
                      <a:r>
                        <a:rPr lang="tr-TR" sz="1100" dirty="0">
                          <a:latin typeface="Arial"/>
                          <a:ea typeface="Calibri"/>
                          <a:cs typeface="Times New Roman"/>
                        </a:rPr>
                        <a:t>Bir görevi en etkin yapmanın yolunu koçluk yapılan kişiye model oluşturarak </a:t>
                      </a:r>
                      <a:r>
                        <a:rPr lang="tr-TR" sz="1100" dirty="0" smtClean="0">
                          <a:latin typeface="Arial"/>
                          <a:ea typeface="Calibri"/>
                          <a:cs typeface="Times New Roman"/>
                        </a:rPr>
                        <a:t>göstermek</a:t>
                      </a:r>
                    </a:p>
                    <a:p>
                      <a:pPr marL="342900" lvl="0" indent="-342900">
                        <a:lnSpc>
                          <a:spcPct val="115000"/>
                        </a:lnSpc>
                        <a:spcAft>
                          <a:spcPts val="0"/>
                        </a:spcAft>
                        <a:buFont typeface="Symbol"/>
                        <a:buNone/>
                      </a:pPr>
                      <a:endParaRPr lang="tr-TR" sz="1100" dirty="0">
                        <a:latin typeface="Calibri"/>
                        <a:ea typeface="Calibri"/>
                        <a:cs typeface="Times New Roman"/>
                      </a:endParaRPr>
                    </a:p>
                    <a:p>
                      <a:pPr marL="342900" lvl="0" indent="-342900">
                        <a:lnSpc>
                          <a:spcPct val="115000"/>
                        </a:lnSpc>
                        <a:spcAft>
                          <a:spcPts val="0"/>
                        </a:spcAft>
                        <a:buFont typeface="Symbol"/>
                        <a:buChar char=""/>
                      </a:pPr>
                      <a:r>
                        <a:rPr lang="tr-TR" sz="1100" dirty="0">
                          <a:latin typeface="Arial"/>
                          <a:ea typeface="Calibri"/>
                          <a:cs typeface="Times New Roman"/>
                        </a:rPr>
                        <a:t>Yeni bir çalışana şirketin iş stratejisini açıklamak</a:t>
                      </a:r>
                      <a:endParaRPr lang="tr-TR" sz="1100" dirty="0">
                        <a:latin typeface="Calibri"/>
                        <a:ea typeface="Calibri"/>
                        <a:cs typeface="Times New Roman"/>
                      </a:endParaRPr>
                    </a:p>
                    <a:p>
                      <a:pPr marL="342900" lvl="0" indent="-342900">
                        <a:lnSpc>
                          <a:spcPct val="115000"/>
                        </a:lnSpc>
                        <a:spcAft>
                          <a:spcPts val="1000"/>
                        </a:spcAft>
                        <a:buFont typeface="Symbol"/>
                        <a:buChar char=""/>
                      </a:pPr>
                      <a:r>
                        <a:rPr lang="tr-TR" sz="1100" dirty="0">
                          <a:latin typeface="Arial"/>
                          <a:ea typeface="Calibri"/>
                          <a:cs typeface="Times New Roman"/>
                        </a:rPr>
                        <a:t>Yeni bir çalışana bölümün kurallarını açıklamak</a:t>
                      </a:r>
                      <a:endParaRPr lang="tr-TR" sz="1100" dirty="0">
                        <a:latin typeface="Calibri"/>
                        <a:ea typeface="Calibri"/>
                        <a:cs typeface="Times New Roman"/>
                      </a:endParaRPr>
                    </a:p>
                    <a:p>
                      <a:pPr marL="342900" lvl="0" indent="-342900">
                        <a:lnSpc>
                          <a:spcPct val="115000"/>
                        </a:lnSpc>
                        <a:spcAft>
                          <a:spcPts val="0"/>
                        </a:spcAft>
                        <a:buFont typeface="Symbol"/>
                        <a:buChar char=""/>
                      </a:pPr>
                      <a:r>
                        <a:rPr lang="tr-TR" sz="1100" dirty="0">
                          <a:latin typeface="Arial"/>
                          <a:ea typeface="Calibri"/>
                          <a:cs typeface="Times New Roman"/>
                        </a:rPr>
                        <a:t>Sorunların çözümünü kendilerinin bulmalarında insanlara yardımcı olmak</a:t>
                      </a:r>
                      <a:endParaRPr lang="tr-TR" sz="1100" dirty="0">
                        <a:latin typeface="Calibri"/>
                        <a:ea typeface="Calibri"/>
                        <a:cs typeface="Times New Roman"/>
                      </a:endParaRPr>
                    </a:p>
                    <a:p>
                      <a:pPr marL="342900" lvl="0" indent="-342900">
                        <a:lnSpc>
                          <a:spcPct val="115000"/>
                        </a:lnSpc>
                        <a:spcAft>
                          <a:spcPts val="0"/>
                        </a:spcAft>
                        <a:buFont typeface="Symbol"/>
                        <a:buChar char=""/>
                      </a:pPr>
                      <a:r>
                        <a:rPr lang="tr-TR" sz="1100" dirty="0">
                          <a:latin typeface="Arial"/>
                          <a:ea typeface="Calibri"/>
                          <a:cs typeface="Times New Roman"/>
                        </a:rPr>
                        <a:t>İyi yapılan iş konusunda olumlu geribildirimde </a:t>
                      </a:r>
                      <a:r>
                        <a:rPr lang="tr-TR" sz="1100" dirty="0" smtClean="0">
                          <a:latin typeface="Arial"/>
                          <a:ea typeface="Calibri"/>
                          <a:cs typeface="Times New Roman"/>
                        </a:rPr>
                        <a:t>bulunmak</a:t>
                      </a:r>
                    </a:p>
                    <a:p>
                      <a:pPr marL="342900" lvl="0" indent="-342900">
                        <a:lnSpc>
                          <a:spcPct val="115000"/>
                        </a:lnSpc>
                        <a:spcAft>
                          <a:spcPts val="0"/>
                        </a:spcAft>
                        <a:buFont typeface="Symbol"/>
                        <a:buNone/>
                      </a:pPr>
                      <a:endParaRPr lang="tr-TR" sz="1100" dirty="0">
                        <a:latin typeface="Calibri"/>
                        <a:ea typeface="Calibri"/>
                        <a:cs typeface="Times New Roman"/>
                      </a:endParaRPr>
                    </a:p>
                    <a:p>
                      <a:pPr marL="342900" lvl="0" indent="-342900">
                        <a:lnSpc>
                          <a:spcPct val="115000"/>
                        </a:lnSpc>
                        <a:spcAft>
                          <a:spcPts val="0"/>
                        </a:spcAft>
                        <a:buFont typeface="Symbol"/>
                        <a:buChar char=""/>
                      </a:pPr>
                      <a:r>
                        <a:rPr lang="tr-TR" sz="1100" dirty="0">
                          <a:latin typeface="Arial"/>
                          <a:ea typeface="Calibri"/>
                          <a:cs typeface="Times New Roman"/>
                        </a:rPr>
                        <a:t>Yanlış yapmaları riskini göze almak pahasına da olsa çalışanları yeni sorumluluklar almaya teşvik etmek</a:t>
                      </a:r>
                      <a:endParaRPr lang="tr-TR" sz="1100" dirty="0">
                        <a:latin typeface="Calibri"/>
                        <a:ea typeface="Calibri"/>
                        <a:cs typeface="Times New Roman"/>
                      </a:endParaRPr>
                    </a:p>
                    <a:p>
                      <a:pPr marL="342900" lvl="0" indent="-342900">
                        <a:lnSpc>
                          <a:spcPct val="115000"/>
                        </a:lnSpc>
                        <a:spcAft>
                          <a:spcPts val="0"/>
                        </a:spcAft>
                        <a:buFont typeface="Symbol"/>
                        <a:buChar char=""/>
                      </a:pPr>
                      <a:r>
                        <a:rPr lang="tr-TR" sz="1100" dirty="0">
                          <a:latin typeface="Arial"/>
                          <a:ea typeface="Calibri"/>
                          <a:cs typeface="Times New Roman"/>
                        </a:rPr>
                        <a:t>Yeni durumlara ilişkin enformasyon vermek</a:t>
                      </a:r>
                      <a:endParaRPr lang="tr-TR" sz="1100" dirty="0">
                        <a:latin typeface="Calibri"/>
                        <a:ea typeface="Calibri"/>
                        <a:cs typeface="Times New Roman"/>
                      </a:endParaRPr>
                    </a:p>
                    <a:p>
                      <a:pPr marL="342900" lvl="0" indent="-342900">
                        <a:lnSpc>
                          <a:spcPct val="115000"/>
                        </a:lnSpc>
                        <a:spcAft>
                          <a:spcPts val="0"/>
                        </a:spcAft>
                        <a:buFont typeface="Symbol"/>
                        <a:buChar char=""/>
                      </a:pPr>
                      <a:r>
                        <a:rPr lang="tr-TR" sz="1100" dirty="0">
                          <a:latin typeface="Arial"/>
                          <a:ea typeface="Calibri"/>
                          <a:cs typeface="Times New Roman"/>
                        </a:rPr>
                        <a:t>Deneyim paylaşımı </a:t>
                      </a:r>
                      <a:endParaRPr lang="tr-TR" sz="1100" dirty="0">
                        <a:latin typeface="Calibri"/>
                        <a:ea typeface="Calibri"/>
                        <a:cs typeface="Times New Roman"/>
                      </a:endParaRPr>
                    </a:p>
                    <a:p>
                      <a:pPr marL="342900" lvl="0" indent="-342900">
                        <a:lnSpc>
                          <a:spcPct val="115000"/>
                        </a:lnSpc>
                        <a:spcAft>
                          <a:spcPts val="1000"/>
                        </a:spcAft>
                        <a:buFont typeface="Symbol"/>
                        <a:buChar char=""/>
                      </a:pPr>
                      <a:r>
                        <a:rPr lang="tr-TR" sz="1100" dirty="0">
                          <a:latin typeface="Arial"/>
                          <a:ea typeface="Calibri"/>
                          <a:cs typeface="Times New Roman"/>
                        </a:rPr>
                        <a:t>Yeni insanlarla tanıştırmak</a:t>
                      </a:r>
                      <a:endParaRPr lang="tr-TR" sz="1100" dirty="0">
                        <a:latin typeface="Calibri"/>
                        <a:ea typeface="Calibri"/>
                        <a:cs typeface="Times New Roman"/>
                      </a:endParaRPr>
                    </a:p>
                  </a:txBody>
                  <a:tcPr marL="25940" marR="25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1203"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DOLAYSIZ KOÇLUK İLE DESTEKLEYİCİ KOÇLUK</a:t>
            </a:r>
            <a:endParaRPr lang="tr-TR" sz="2000" dirty="0"/>
          </a:p>
        </p:txBody>
      </p:sp>
      <p:sp>
        <p:nvSpPr>
          <p:cNvPr id="3" name="2 İçerik Yer Tutucusu"/>
          <p:cNvSpPr>
            <a:spLocks noGrp="1"/>
          </p:cNvSpPr>
          <p:nvPr>
            <p:ph idx="1"/>
          </p:nvPr>
        </p:nvSpPr>
        <p:spPr>
          <a:xfrm>
            <a:off x="467544" y="1196752"/>
            <a:ext cx="8363272" cy="4929411"/>
          </a:xfrm>
        </p:spPr>
        <p:txBody>
          <a:bodyPr>
            <a:normAutofit fontScale="92500" lnSpcReduction="20000"/>
          </a:bodyPr>
          <a:lstStyle/>
          <a:p>
            <a:pPr algn="just">
              <a:lnSpc>
                <a:spcPct val="150000"/>
              </a:lnSpc>
              <a:buNone/>
            </a:pPr>
            <a:r>
              <a:rPr lang="tr-TR" sz="1600" b="1" dirty="0" smtClean="0">
                <a:latin typeface="Arial" pitchFamily="34" charset="0"/>
                <a:cs typeface="Arial" pitchFamily="34" charset="0"/>
              </a:rPr>
              <a:t>  Dolaysız koçluk daha çok yeni görevlerine başlayabilmek için fazladan özen gösterilmesi gereken işe yeni alınmış ya da yeni bir beceriyi öğrenmesi gereken çalışanlara yapılır.</a:t>
            </a:r>
          </a:p>
          <a:p>
            <a:pPr algn="just">
              <a:lnSpc>
                <a:spcPct val="150000"/>
              </a:lnSpc>
              <a:buNone/>
            </a:pPr>
            <a:r>
              <a:rPr lang="tr-TR" sz="1600" b="1" dirty="0" smtClean="0">
                <a:latin typeface="Arial" pitchFamily="34" charset="0"/>
                <a:cs typeface="Arial" pitchFamily="34" charset="0"/>
              </a:rPr>
              <a:t>   Destekleyici koçluk ise mevcut performans standartlarını tutturan ve yeni ya da daha büyük sorumluluklar üstlenmeye hazırlananlara yapılır.Bu grup konusunda dikkat edilmesi gerekilen noktalar şunlardır </a:t>
            </a:r>
          </a:p>
          <a:p>
            <a:pPr algn="just">
              <a:lnSpc>
                <a:spcPct val="150000"/>
              </a:lnSpc>
            </a:pPr>
            <a:r>
              <a:rPr lang="tr-TR" sz="1600" b="1" dirty="0" smtClean="0">
                <a:latin typeface="Arial" pitchFamily="34" charset="0"/>
                <a:cs typeface="Arial" pitchFamily="34" charset="0"/>
              </a:rPr>
              <a:t>Çıkarılan iyi işlerin takdir edilmesi</a:t>
            </a:r>
          </a:p>
          <a:p>
            <a:pPr algn="just">
              <a:lnSpc>
                <a:spcPct val="150000"/>
              </a:lnSpc>
            </a:pPr>
            <a:r>
              <a:rPr lang="tr-TR" sz="1600" b="1" dirty="0" smtClean="0">
                <a:latin typeface="Arial" pitchFamily="34" charset="0"/>
                <a:cs typeface="Arial" pitchFamily="34" charset="0"/>
              </a:rPr>
              <a:t>Kariyer hedefleri konusunda gerçekçi ve açık uçlu konuşmalar yapılması</a:t>
            </a:r>
          </a:p>
          <a:p>
            <a:pPr algn="just">
              <a:lnSpc>
                <a:spcPct val="150000"/>
              </a:lnSpc>
            </a:pPr>
            <a:r>
              <a:rPr lang="tr-TR" sz="1600" b="1" dirty="0" smtClean="0">
                <a:latin typeface="Arial" pitchFamily="34" charset="0"/>
                <a:cs typeface="Arial" pitchFamily="34" charset="0"/>
              </a:rPr>
              <a:t>Farklı kariyer olanaklarının gerektirdiği bilgi,beceri ve adanmışlık ihtiyaçlarının anlatılması</a:t>
            </a:r>
          </a:p>
          <a:p>
            <a:pPr algn="just">
              <a:lnSpc>
                <a:spcPct val="150000"/>
              </a:lnSpc>
            </a:pPr>
            <a:r>
              <a:rPr lang="tr-TR" sz="1600" b="1" dirty="0" smtClean="0">
                <a:latin typeface="Arial" pitchFamily="34" charset="0"/>
                <a:cs typeface="Arial" pitchFamily="34" charset="0"/>
              </a:rPr>
              <a:t>Yeni iş fırsatlarını değerlendirebilmek için kendilerini hangi alanlarda yetiştirip geliştirmeye ihtiyaç duyduklarını sorma</a:t>
            </a:r>
          </a:p>
          <a:p>
            <a:pPr algn="just">
              <a:lnSpc>
                <a:spcPct val="150000"/>
              </a:lnSpc>
            </a:pPr>
            <a:r>
              <a:rPr lang="tr-TR" sz="1600" b="1" dirty="0" smtClean="0">
                <a:latin typeface="Arial" pitchFamily="34" charset="0"/>
                <a:cs typeface="Arial" pitchFamily="34" charset="0"/>
              </a:rPr>
              <a:t>Gerekli bilgi ve becerileri edinebilmeleri için karşılıklı olarak kabul edilecek plan üzerinde çalışma</a:t>
            </a:r>
          </a:p>
          <a:p>
            <a:pPr algn="just">
              <a:lnSpc>
                <a:spcPct val="150000"/>
              </a:lnSpc>
            </a:pPr>
            <a:r>
              <a:rPr lang="tr-TR" sz="1600" b="1" dirty="0" smtClean="0">
                <a:latin typeface="Arial" pitchFamily="34" charset="0"/>
                <a:cs typeface="Arial" pitchFamily="34" charset="0"/>
              </a:rPr>
              <a:t>O planın uygulanışını ölçüm ve geribildirim yoluyla düzenli aralıklarla izleme</a:t>
            </a:r>
          </a:p>
          <a:p>
            <a:pPr algn="just">
              <a:lnSpc>
                <a:spcPct val="150000"/>
              </a:lnSpc>
            </a:pPr>
            <a:r>
              <a:rPr lang="tr-TR" sz="1600" b="1" dirty="0" smtClean="0">
                <a:latin typeface="Arial" pitchFamily="34" charset="0"/>
                <a:cs typeface="Arial" pitchFamily="34" charset="0"/>
              </a:rPr>
              <a:t>Başkalarını koçluk yapmaya özendirme</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rPr>
              <a:t>DEĞERLENDİRMECİLİK ROLÜ İLE KOÇLUK ROLÜNÜ BİRLEŞTİRMEK</a:t>
            </a:r>
            <a:endParaRPr lang="tr-TR" sz="2000" b="1" u="sng"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p:txBody>
          <a:bodyPr>
            <a:normAutofit/>
          </a:bodyPr>
          <a:lstStyle/>
          <a:p>
            <a:pPr algn="ctr">
              <a:lnSpc>
                <a:spcPct val="150000"/>
              </a:lnSpc>
              <a:buNone/>
            </a:pPr>
            <a:r>
              <a:rPr lang="tr-TR" sz="1800" b="1" dirty="0" smtClean="0">
                <a:latin typeface="Arial" pitchFamily="34" charset="0"/>
                <a:cs typeface="Arial" pitchFamily="34" charset="0"/>
              </a:rPr>
              <a:t>       Yöneticiler genellikle oynamaları gereken derlendirmecilik rolü ile koçluk rolü arasında gerilim yaşarlar.Bu iki rol birbiri ile bağlantılıdır.Değerlendirmecilik rolü ile size bağlı çalışan insanların performanslarına değer biçilir.Koç sıfatı ile de kendilerini yetiştirip geliştirmelerine yardımcı olmaya çalışılır.</a:t>
            </a:r>
          </a:p>
          <a:p>
            <a:pPr algn="ctr">
              <a:lnSpc>
                <a:spcPct val="150000"/>
              </a:lnSpc>
              <a:buNone/>
            </a:pPr>
            <a:r>
              <a:rPr lang="tr-TR" sz="1800" b="1" dirty="0" smtClean="0">
                <a:latin typeface="Arial" pitchFamily="34" charset="0"/>
                <a:cs typeface="Arial" pitchFamily="34" charset="0"/>
              </a:rPr>
              <a:t>        Biri değerlendirmecilik,diğeri koçluk biçimindeki bu iki rolün gereklerini aynı anda yerine getirmenin  anahtarı güven atmosferi yaratmaktır.Güvenin koçluk yapmayı mümkün hale getirmesi gibi,koçluk yapmanın kendisi de güven arttırıcı bir şeydir.</a:t>
            </a:r>
          </a:p>
          <a:p>
            <a:pPr algn="ctr">
              <a:lnSpc>
                <a:spcPct val="150000"/>
              </a:lnSpc>
              <a:buNone/>
            </a:pPr>
            <a:r>
              <a:rPr lang="tr-TR" sz="1800" b="1" dirty="0" smtClean="0">
                <a:latin typeface="Arial" pitchFamily="34" charset="0"/>
                <a:cs typeface="Arial" pitchFamily="34" charset="0"/>
              </a:rPr>
              <a:t>Etkin koçluk güvene dayalı,yükselen bir sarmaldır.</a:t>
            </a:r>
            <a:endParaRPr lang="tr-TR" sz="1800" b="1"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1587"/>
            <a:ext cx="9142413" cy="6856413"/>
          </a:xfrm>
          <a:prstGeom prst="rect">
            <a:avLst/>
          </a:prstGeom>
          <a:noFill/>
        </p:spPr>
      </p:pic>
      <p:sp>
        <p:nvSpPr>
          <p:cNvPr id="2" name="1 Başlık"/>
          <p:cNvSpPr>
            <a:spLocks noGrp="1"/>
          </p:cNvSpPr>
          <p:nvPr>
            <p:ph type="title"/>
          </p:nvPr>
        </p:nvSpPr>
        <p:spPr>
          <a:xfrm>
            <a:off x="0" y="836712"/>
            <a:ext cx="8229600" cy="1143000"/>
          </a:xfrm>
        </p:spPr>
        <p:txBody>
          <a:bodyPr>
            <a:normAutofit/>
          </a:bodyPr>
          <a:lstStyle/>
          <a:p>
            <a:r>
              <a:rPr lang="tr-TR" sz="3200" b="1" dirty="0" smtClean="0">
                <a:latin typeface="Arial" pitchFamily="34" charset="0"/>
                <a:cs typeface="Arial" pitchFamily="34" charset="0"/>
              </a:rPr>
              <a:t>3. KOÇLUK NASIL KİŞİYE ÖZEL YAPILABİLİR ?</a:t>
            </a:r>
            <a:endParaRPr lang="tr-TR" sz="3200" b="1" dirty="0">
              <a:latin typeface="Arial" pitchFamily="34" charset="0"/>
              <a:cs typeface="Arial" pitchFamily="34" charset="0"/>
            </a:endParaRPr>
          </a:p>
        </p:txBody>
      </p:sp>
      <p:sp>
        <p:nvSpPr>
          <p:cNvPr id="3" name="2 İçerik Yer Tutucusu"/>
          <p:cNvSpPr>
            <a:spLocks noGrp="1"/>
          </p:cNvSpPr>
          <p:nvPr>
            <p:ph idx="1"/>
          </p:nvPr>
        </p:nvSpPr>
        <p:spPr>
          <a:xfrm>
            <a:off x="914400" y="2332037"/>
            <a:ext cx="8229600" cy="4525963"/>
          </a:xfrm>
        </p:spPr>
        <p:txBody>
          <a:bodyPr>
            <a:normAutofit/>
          </a:bodyPr>
          <a:lstStyle/>
          <a:p>
            <a:pPr>
              <a:lnSpc>
                <a:spcPct val="150000"/>
              </a:lnSpc>
              <a:buNone/>
            </a:pPr>
            <a:r>
              <a:rPr lang="tr-TR" sz="2000" b="1" dirty="0" smtClean="0">
                <a:effectLst>
                  <a:outerShdw blurRad="38100" dist="38100" dir="2700000" algn="tl">
                    <a:srgbClr val="000000">
                      <a:alpha val="43137"/>
                    </a:srgbClr>
                  </a:outerShdw>
                </a:effectLst>
                <a:latin typeface="Arial" pitchFamily="34" charset="0"/>
                <a:cs typeface="Arial" pitchFamily="34" charset="0"/>
              </a:rPr>
              <a:t>3.1     Koçluk Tarzının Seçimi</a:t>
            </a:r>
          </a:p>
          <a:p>
            <a:pPr>
              <a:lnSpc>
                <a:spcPct val="150000"/>
              </a:lnSpc>
              <a:buNone/>
            </a:pPr>
            <a:r>
              <a:rPr lang="tr-TR" sz="2000" b="1" dirty="0" smtClean="0">
                <a:effectLst>
                  <a:outerShdw blurRad="38100" dist="38100" dir="2700000" algn="tl">
                    <a:srgbClr val="000000">
                      <a:alpha val="43137"/>
                    </a:srgbClr>
                  </a:outerShdw>
                </a:effectLst>
                <a:latin typeface="Arial" pitchFamily="34" charset="0"/>
                <a:cs typeface="Arial" pitchFamily="34" charset="0"/>
              </a:rPr>
              <a:t>3.2     Doğrudan Koçluk Dolaylı Koçluk</a:t>
            </a:r>
          </a:p>
          <a:p>
            <a:pPr>
              <a:lnSpc>
                <a:spcPct val="150000"/>
              </a:lnSpc>
              <a:buNone/>
            </a:pPr>
            <a:r>
              <a:rPr lang="tr-TR" sz="2000" b="1" dirty="0" smtClean="0">
                <a:effectLst>
                  <a:outerShdw blurRad="38100" dist="38100" dir="2700000" algn="tl">
                    <a:srgbClr val="000000">
                      <a:alpha val="43137"/>
                    </a:srgbClr>
                  </a:outerShdw>
                </a:effectLst>
                <a:latin typeface="Arial" pitchFamily="34" charset="0"/>
                <a:cs typeface="Arial" pitchFamily="34" charset="0"/>
              </a:rPr>
              <a:t>3.3     Değerlendirmecilik Rolü ile Koçluk Rolünü   Birleştirmek</a:t>
            </a:r>
            <a:endParaRPr lang="tr-TR" sz="2000" b="1" dirty="0">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1587" y="1587"/>
            <a:ext cx="9142413" cy="6856413"/>
          </a:xfrm>
          <a:prstGeom prst="rect">
            <a:avLst/>
          </a:prstGeom>
          <a:noFill/>
        </p:spPr>
      </p:pic>
      <p:sp>
        <p:nvSpPr>
          <p:cNvPr id="2" name="1 Başlık"/>
          <p:cNvSpPr>
            <a:spLocks noGrp="1"/>
          </p:cNvSpPr>
          <p:nvPr>
            <p:ph type="title"/>
          </p:nvPr>
        </p:nvSpPr>
        <p:spPr>
          <a:xfrm>
            <a:off x="467544" y="2132856"/>
            <a:ext cx="8229600" cy="1143000"/>
          </a:xfrm>
        </p:spPr>
        <p:txBody>
          <a:bodyPr>
            <a:normAutofit/>
          </a:bodyPr>
          <a:lstStyle/>
          <a:p>
            <a:r>
              <a:rPr lang="tr-TR" sz="5400" b="1" u="sng" dirty="0" smtClean="0">
                <a:effectLst>
                  <a:outerShdw blurRad="38100" dist="38100" dir="2700000" algn="tl">
                    <a:srgbClr val="000000">
                      <a:alpha val="43137"/>
                    </a:srgbClr>
                  </a:outerShdw>
                </a:effectLst>
                <a:latin typeface="Arial" pitchFamily="34" charset="0"/>
                <a:cs typeface="Arial" pitchFamily="34" charset="0"/>
              </a:rPr>
              <a:t>SIRA SİZDE</a:t>
            </a:r>
            <a:endParaRPr lang="tr-TR" sz="54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dirty="0" smtClean="0">
                <a:latin typeface="Arial" pitchFamily="34" charset="0"/>
                <a:cs typeface="Arial" pitchFamily="34" charset="0"/>
              </a:rPr>
              <a:t>Bu bölüm Perakende Mağazacılıkta Koçluk Eğitiminden Aldıklarınızı Yoklamanıza Yardımcı Olmak İçin 10 Sorudan Oluşmaktadır.</a:t>
            </a:r>
            <a:endParaRPr lang="tr-TR" sz="2000" dirty="0"/>
          </a:p>
        </p:txBody>
      </p:sp>
      <p:sp>
        <p:nvSpPr>
          <p:cNvPr id="3" name="2 İçerik Yer Tutucusu"/>
          <p:cNvSpPr>
            <a:spLocks noGrp="1"/>
          </p:cNvSpPr>
          <p:nvPr>
            <p:ph idx="1"/>
          </p:nvPr>
        </p:nvSpPr>
        <p:spPr>
          <a:xfrm>
            <a:off x="467544" y="1412776"/>
            <a:ext cx="8363272" cy="4929411"/>
          </a:xfrm>
        </p:spPr>
        <p:txBody>
          <a:bodyPr>
            <a:normAutofit fontScale="92500"/>
          </a:bodyPr>
          <a:lstStyle/>
          <a:p>
            <a:pPr algn="just">
              <a:lnSpc>
                <a:spcPct val="150000"/>
              </a:lnSpc>
              <a:buNone/>
            </a:pPr>
            <a:r>
              <a:rPr lang="tr-TR" sz="1500" b="1" dirty="0" smtClean="0">
                <a:latin typeface="Arial" pitchFamily="34" charset="0"/>
                <a:cs typeface="Arial" pitchFamily="34" charset="0"/>
              </a:rPr>
              <a:t>1.   Aşağıdaki koçluk tanımlarından hangisi yanlıştır?</a:t>
            </a:r>
          </a:p>
          <a:p>
            <a:pPr algn="just">
              <a:lnSpc>
                <a:spcPct val="150000"/>
              </a:lnSpc>
              <a:buNone/>
            </a:pPr>
            <a:r>
              <a:rPr lang="tr-TR" sz="1500" b="1" dirty="0" smtClean="0">
                <a:latin typeface="Arial" pitchFamily="34" charset="0"/>
                <a:cs typeface="Arial" pitchFamily="34" charset="0"/>
              </a:rPr>
              <a:t>a.       Koçluk herhangi bir kişiye sahip olduğu hedeflere varabilmesi için kılavuzluk   yapmaktır.</a:t>
            </a:r>
          </a:p>
          <a:p>
            <a:pPr algn="just">
              <a:lnSpc>
                <a:spcPct val="150000"/>
              </a:lnSpc>
              <a:buNone/>
            </a:pPr>
            <a:r>
              <a:rPr lang="tr-TR" sz="1500" b="1" dirty="0" smtClean="0">
                <a:latin typeface="Arial" pitchFamily="34" charset="0"/>
                <a:cs typeface="Arial" pitchFamily="34" charset="0"/>
              </a:rPr>
              <a:t>b.       Koçluk bir öğrenme ve kendini geliştirme aracıdır.</a:t>
            </a:r>
          </a:p>
          <a:p>
            <a:pPr algn="just">
              <a:lnSpc>
                <a:spcPct val="150000"/>
              </a:lnSpc>
              <a:buAutoNum type="alphaLcPeriod" startAt="3"/>
            </a:pPr>
            <a:r>
              <a:rPr lang="tr-TR" sz="1500" b="1" dirty="0" smtClean="0">
                <a:latin typeface="Arial" pitchFamily="34" charset="0"/>
                <a:cs typeface="Arial" pitchFamily="34" charset="0"/>
              </a:rPr>
              <a:t>   Koçluk herhangi bir kişinin davranış ve hareketlerini düzeltme fırsatıdır.</a:t>
            </a:r>
          </a:p>
          <a:p>
            <a:pPr algn="just">
              <a:lnSpc>
                <a:spcPct val="150000"/>
              </a:lnSpc>
              <a:buNone/>
            </a:pPr>
            <a:endParaRPr lang="tr-TR" sz="1500" b="1" dirty="0" smtClean="0">
              <a:latin typeface="Arial" pitchFamily="34" charset="0"/>
              <a:cs typeface="Arial" pitchFamily="34" charset="0"/>
            </a:endParaRPr>
          </a:p>
          <a:p>
            <a:pPr algn="just">
              <a:lnSpc>
                <a:spcPct val="150000"/>
              </a:lnSpc>
              <a:buNone/>
            </a:pPr>
            <a:r>
              <a:rPr lang="tr-TR" sz="1500" b="1" dirty="0" smtClean="0">
                <a:latin typeface="Arial" pitchFamily="34" charset="0"/>
                <a:cs typeface="Arial" pitchFamily="34" charset="0"/>
              </a:rPr>
              <a:t>2.  Koçluk karşılıklı anlaşmaya dayalı bir şey olduğu için her duruma uygun bir strateji değildir.Aşağıdaki durumlardan hangisi koçluğu değil,doğrudan müdahaleyi gerektirir?</a:t>
            </a:r>
          </a:p>
          <a:p>
            <a:pPr marL="514350" indent="-514350" algn="just">
              <a:lnSpc>
                <a:spcPct val="150000"/>
              </a:lnSpc>
              <a:buAutoNum type="alphaLcPeriod"/>
            </a:pPr>
            <a:r>
              <a:rPr lang="tr-TR" sz="1500" b="1" dirty="0" smtClean="0">
                <a:latin typeface="Arial" pitchFamily="34" charset="0"/>
                <a:cs typeface="Arial" pitchFamily="34" charset="0"/>
              </a:rPr>
              <a:t>Size doğrudan bağlı çalışanlardan birisi,bir toplantıda rapor sunarken tatsız olguları dile getirmesi gerektiği için sinirlendiğinde</a:t>
            </a:r>
          </a:p>
          <a:p>
            <a:pPr marL="514350" indent="-514350" algn="just">
              <a:lnSpc>
                <a:spcPct val="150000"/>
              </a:lnSpc>
              <a:buAutoNum type="alphaLcPeriod"/>
            </a:pPr>
            <a:r>
              <a:rPr lang="tr-TR" sz="1500" b="1" dirty="0" smtClean="0">
                <a:latin typeface="Arial" pitchFamily="34" charset="0"/>
                <a:cs typeface="Arial" pitchFamily="34" charset="0"/>
              </a:rPr>
              <a:t>Daha önce birlikte çalıştığınız müşterilerden birisi size,doğrudan size bağlı çalışan kişinin ürüne ait bazı soruları yanıtlayamadığını söylediğinde</a:t>
            </a:r>
          </a:p>
          <a:p>
            <a:pPr marL="514350" indent="-514350" algn="just">
              <a:lnSpc>
                <a:spcPct val="150000"/>
              </a:lnSpc>
              <a:buAutoNum type="alphaLcPeriod"/>
            </a:pPr>
            <a:r>
              <a:rPr lang="tr-TR" sz="1500" b="1" dirty="0" smtClean="0">
                <a:latin typeface="Arial" pitchFamily="34" charset="0"/>
                <a:cs typeface="Arial" pitchFamily="34" charset="0"/>
              </a:rPr>
              <a:t>Doğrudan bağlı çalışanın müşteriye var olmayan bir şeyi tedarik etme sözünü verdiğine kulak misafiri olunduğunda</a:t>
            </a:r>
            <a:endParaRPr lang="tr-TR" sz="1500" b="1" dirty="0">
              <a:latin typeface="Arial" pitchFamily="34" charset="0"/>
              <a:cs typeface="Arial"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1587" y="1587"/>
            <a:ext cx="9142413" cy="6856413"/>
          </a:xfrm>
          <a:prstGeom prst="rect">
            <a:avLst/>
          </a:prstGeom>
          <a:noFill/>
        </p:spPr>
      </p:pic>
      <p:sp>
        <p:nvSpPr>
          <p:cNvPr id="3" name="2 İçerik Yer Tutucusu"/>
          <p:cNvSpPr>
            <a:spLocks noGrp="1"/>
          </p:cNvSpPr>
          <p:nvPr>
            <p:ph idx="1"/>
          </p:nvPr>
        </p:nvSpPr>
        <p:spPr>
          <a:xfrm>
            <a:off x="467544" y="836712"/>
            <a:ext cx="8219256" cy="5577483"/>
          </a:xfrm>
        </p:spPr>
        <p:txBody>
          <a:bodyPr>
            <a:normAutofit fontScale="85000" lnSpcReduction="10000"/>
          </a:bodyPr>
          <a:lstStyle/>
          <a:p>
            <a:pPr marL="514350" indent="-514350">
              <a:lnSpc>
                <a:spcPct val="150000"/>
              </a:lnSpc>
              <a:buAutoNum type="arabicPeriod" startAt="3"/>
            </a:pPr>
            <a:r>
              <a:rPr lang="tr-TR" sz="1800" b="1" dirty="0" smtClean="0">
                <a:latin typeface="Arial" pitchFamily="34" charset="0"/>
                <a:cs typeface="Arial" pitchFamily="34" charset="0"/>
              </a:rPr>
              <a:t>Koçluk ne zaman yapılmalıdır ?</a:t>
            </a:r>
          </a:p>
          <a:p>
            <a:pPr marL="514350" indent="-514350">
              <a:lnSpc>
                <a:spcPct val="150000"/>
              </a:lnSpc>
              <a:buAutoNum type="alphaLcPeriod"/>
            </a:pPr>
            <a:r>
              <a:rPr lang="tr-TR" sz="1800" b="1" dirty="0" smtClean="0">
                <a:latin typeface="Arial" pitchFamily="34" charset="0"/>
                <a:cs typeface="Arial" pitchFamily="34" charset="0"/>
              </a:rPr>
              <a:t>İhtiyaç duyulduğunda</a:t>
            </a:r>
          </a:p>
          <a:p>
            <a:pPr marL="514350" indent="-514350">
              <a:lnSpc>
                <a:spcPct val="150000"/>
              </a:lnSpc>
              <a:buAutoNum type="alphaLcPeriod"/>
            </a:pPr>
            <a:r>
              <a:rPr lang="tr-TR" sz="1800" b="1" dirty="0" smtClean="0">
                <a:latin typeface="Arial" pitchFamily="34" charset="0"/>
                <a:cs typeface="Arial" pitchFamily="34" charset="0"/>
              </a:rPr>
              <a:t>Resmen yılda bir kez;gayri resmi üçer aylık dönemde </a:t>
            </a:r>
          </a:p>
          <a:p>
            <a:pPr marL="514350" indent="-514350">
              <a:lnSpc>
                <a:spcPct val="150000"/>
              </a:lnSpc>
              <a:buAutoNum type="alphaLcPeriod"/>
            </a:pPr>
            <a:r>
              <a:rPr lang="tr-TR" sz="1800" b="1" dirty="0" smtClean="0">
                <a:latin typeface="Arial" pitchFamily="34" charset="0"/>
                <a:cs typeface="Arial" pitchFamily="34" charset="0"/>
              </a:rPr>
              <a:t>En az üç ayda bir</a:t>
            </a:r>
          </a:p>
          <a:p>
            <a:pPr marL="514350" indent="-514350">
              <a:lnSpc>
                <a:spcPct val="150000"/>
              </a:lnSpc>
              <a:buAutoNum type="alphaLcPeriod"/>
            </a:pPr>
            <a:endParaRPr lang="tr-TR" sz="1800" b="1" dirty="0" smtClean="0">
              <a:latin typeface="Arial" pitchFamily="34" charset="0"/>
              <a:cs typeface="Arial" pitchFamily="34" charset="0"/>
            </a:endParaRPr>
          </a:p>
          <a:p>
            <a:pPr marL="514350" indent="-514350">
              <a:lnSpc>
                <a:spcPct val="150000"/>
              </a:lnSpc>
              <a:buAutoNum type="arabicPeriod" startAt="4"/>
            </a:pPr>
            <a:r>
              <a:rPr lang="tr-TR" sz="1800" b="1" dirty="0" smtClean="0">
                <a:latin typeface="Arial" pitchFamily="34" charset="0"/>
                <a:cs typeface="Arial" pitchFamily="34" charset="0"/>
              </a:rPr>
              <a:t>Kapalı uçlu yerine açık uçlu soru sormak ne zaman daha doğrudur?</a:t>
            </a:r>
          </a:p>
          <a:p>
            <a:pPr marL="514350" indent="-514350">
              <a:lnSpc>
                <a:spcPct val="150000"/>
              </a:lnSpc>
              <a:buAutoNum type="alphaLcPeriod"/>
            </a:pPr>
            <a:r>
              <a:rPr lang="tr-TR" sz="1800" b="1" dirty="0" smtClean="0">
                <a:latin typeface="Arial" pitchFamily="34" charset="0"/>
                <a:cs typeface="Arial" pitchFamily="34" charset="0"/>
              </a:rPr>
              <a:t>Alacağınız yanıta odaklanmak ya da söylenen bir şeyi teyit ettirmek istediğinizde</a:t>
            </a:r>
          </a:p>
          <a:p>
            <a:pPr marL="514350" indent="-514350">
              <a:lnSpc>
                <a:spcPct val="150000"/>
              </a:lnSpc>
              <a:buAutoNum type="alphaLcPeriod"/>
            </a:pPr>
            <a:r>
              <a:rPr lang="tr-TR" sz="1800" b="1" dirty="0" smtClean="0">
                <a:latin typeface="Arial" pitchFamily="34" charset="0"/>
                <a:cs typeface="Arial" pitchFamily="34" charset="0"/>
              </a:rPr>
              <a:t>Alternatifleri araştırmak ya da tutum ve ihtiyaçları açığa çıkarmak istediğinizde</a:t>
            </a:r>
          </a:p>
          <a:p>
            <a:pPr marL="514350" indent="-514350">
              <a:lnSpc>
                <a:spcPct val="150000"/>
              </a:lnSpc>
              <a:buNone/>
            </a:pPr>
            <a:endParaRPr lang="tr-TR" sz="1800" b="1" dirty="0" smtClean="0">
              <a:latin typeface="Arial" pitchFamily="34" charset="0"/>
              <a:cs typeface="Arial" pitchFamily="34" charset="0"/>
            </a:endParaRPr>
          </a:p>
          <a:p>
            <a:pPr marL="514350" indent="-514350">
              <a:lnSpc>
                <a:spcPct val="150000"/>
              </a:lnSpc>
              <a:buAutoNum type="arabicPeriod" startAt="5"/>
            </a:pPr>
            <a:r>
              <a:rPr lang="tr-TR" sz="1800" b="1" dirty="0" smtClean="0">
                <a:latin typeface="Arial" pitchFamily="34" charset="0"/>
                <a:cs typeface="Arial" pitchFamily="34" charset="0"/>
              </a:rPr>
              <a:t>Bir koçluk toplantısını yürütürken,aşağıdakilerden hangisini yapmak yanlıştır?</a:t>
            </a:r>
          </a:p>
          <a:p>
            <a:pPr marL="514350" indent="-514350">
              <a:lnSpc>
                <a:spcPct val="150000"/>
              </a:lnSpc>
              <a:buAutoNum type="alphaLcPeriod"/>
            </a:pPr>
            <a:r>
              <a:rPr lang="tr-TR" sz="1800" b="1" dirty="0" smtClean="0">
                <a:latin typeface="Arial" pitchFamily="34" charset="0"/>
                <a:cs typeface="Arial" pitchFamily="34" charset="0"/>
              </a:rPr>
              <a:t>Alternatifler üretmek</a:t>
            </a:r>
          </a:p>
          <a:p>
            <a:pPr marL="514350" indent="-514350">
              <a:lnSpc>
                <a:spcPct val="150000"/>
              </a:lnSpc>
              <a:buAutoNum type="alphaLcPeriod"/>
            </a:pPr>
            <a:r>
              <a:rPr lang="tr-TR" sz="1800" b="1" dirty="0" smtClean="0">
                <a:latin typeface="Arial" pitchFamily="34" charset="0"/>
                <a:cs typeface="Arial" pitchFamily="34" charset="0"/>
              </a:rPr>
              <a:t>Karaktere,tutuma ya da kişiliğe değil davranışa odaklanmak</a:t>
            </a:r>
          </a:p>
          <a:p>
            <a:pPr marL="514350" indent="-514350">
              <a:lnSpc>
                <a:spcPct val="150000"/>
              </a:lnSpc>
              <a:buAutoNum type="alphaLcPeriod"/>
            </a:pPr>
            <a:r>
              <a:rPr lang="tr-TR" sz="1800" b="1" dirty="0" smtClean="0">
                <a:latin typeface="Arial" pitchFamily="34" charset="0"/>
                <a:cs typeface="Arial" pitchFamily="34" charset="0"/>
              </a:rPr>
              <a:t>Kesin olmak genellemelerden uzak durmak</a:t>
            </a:r>
            <a:endParaRPr lang="tr-TR" sz="1800" b="1" dirty="0">
              <a:latin typeface="Arial" pitchFamily="34" charset="0"/>
              <a:cs typeface="Arial"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3" name="2 İçerik Yer Tutucusu"/>
          <p:cNvSpPr>
            <a:spLocks noGrp="1"/>
          </p:cNvSpPr>
          <p:nvPr>
            <p:ph idx="1"/>
          </p:nvPr>
        </p:nvSpPr>
        <p:spPr>
          <a:xfrm>
            <a:off x="467544" y="476672"/>
            <a:ext cx="8219256" cy="5577483"/>
          </a:xfrm>
        </p:spPr>
        <p:txBody>
          <a:bodyPr>
            <a:noAutofit/>
          </a:bodyPr>
          <a:lstStyle/>
          <a:p>
            <a:pPr marL="514350" indent="-514350">
              <a:lnSpc>
                <a:spcPct val="150000"/>
              </a:lnSpc>
              <a:buAutoNum type="arabicPeriod" startAt="6"/>
            </a:pPr>
            <a:r>
              <a:rPr lang="tr-TR" sz="1400" b="1" dirty="0" smtClean="0">
                <a:latin typeface="Arial" pitchFamily="34" charset="0"/>
                <a:cs typeface="Arial" pitchFamily="34" charset="0"/>
              </a:rPr>
              <a:t>Koçluk stratejinizi soru sormaya ya da irdelemeye çok fazla dayandırdığınızda ne olabilir?</a:t>
            </a:r>
          </a:p>
          <a:p>
            <a:pPr marL="514350" indent="-514350">
              <a:lnSpc>
                <a:spcPct val="150000"/>
              </a:lnSpc>
              <a:buAutoNum type="alphaLcPeriod"/>
            </a:pPr>
            <a:r>
              <a:rPr lang="tr-TR" sz="1400" b="1" dirty="0" smtClean="0">
                <a:latin typeface="Arial" pitchFamily="34" charset="0"/>
                <a:cs typeface="Arial" pitchFamily="34" charset="0"/>
              </a:rPr>
              <a:t>Koçluk yaptığınız kişi önemli enformasyonu ve kendi bakış açısını kendine saklamayı başarabilir.</a:t>
            </a:r>
          </a:p>
          <a:p>
            <a:pPr marL="514350" indent="-514350">
              <a:lnSpc>
                <a:spcPct val="150000"/>
              </a:lnSpc>
              <a:buAutoNum type="alphaLcPeriod"/>
            </a:pPr>
            <a:r>
              <a:rPr lang="tr-TR" sz="1400" b="1" dirty="0" smtClean="0">
                <a:latin typeface="Arial" pitchFamily="34" charset="0"/>
                <a:cs typeface="Arial" pitchFamily="34" charset="0"/>
              </a:rPr>
              <a:t>Kendi fikirlerinizi yeteri kadar ifade etme imkanı bulamayabilirsiniz.</a:t>
            </a:r>
          </a:p>
          <a:p>
            <a:pPr marL="514350" indent="-514350">
              <a:lnSpc>
                <a:spcPct val="150000"/>
              </a:lnSpc>
              <a:buAutoNum type="alphaLcPeriod"/>
            </a:pPr>
            <a:r>
              <a:rPr lang="tr-TR" sz="1400" b="1" dirty="0" smtClean="0">
                <a:latin typeface="Arial" pitchFamily="34" charset="0"/>
                <a:cs typeface="Arial" pitchFamily="34" charset="0"/>
              </a:rPr>
              <a:t>Farklı seçenekler üzerinde durmayı sınırlayabilirsiniz.</a:t>
            </a:r>
          </a:p>
          <a:p>
            <a:pPr marL="514350" indent="-514350">
              <a:lnSpc>
                <a:spcPct val="150000"/>
              </a:lnSpc>
              <a:buNone/>
            </a:pPr>
            <a:endParaRPr lang="tr-TR" sz="1400" b="1" dirty="0" smtClean="0">
              <a:latin typeface="Arial" pitchFamily="34" charset="0"/>
              <a:cs typeface="Arial" pitchFamily="34" charset="0"/>
            </a:endParaRPr>
          </a:p>
          <a:p>
            <a:pPr marL="514350" indent="-514350">
              <a:lnSpc>
                <a:spcPct val="150000"/>
              </a:lnSpc>
              <a:buAutoNum type="arabicPeriod" startAt="7"/>
            </a:pPr>
            <a:r>
              <a:rPr lang="tr-TR" sz="1400" b="1" dirty="0" smtClean="0">
                <a:latin typeface="Arial" pitchFamily="34" charset="0"/>
                <a:cs typeface="Arial" pitchFamily="34" charset="0"/>
              </a:rPr>
              <a:t>Koçluk süresince,koç sıfatı ile ne zaman geribildirimde bulunursunuz?</a:t>
            </a:r>
          </a:p>
          <a:p>
            <a:pPr marL="514350" indent="-514350">
              <a:lnSpc>
                <a:spcPct val="150000"/>
              </a:lnSpc>
              <a:buAutoNum type="alphaLcPeriod"/>
            </a:pPr>
            <a:r>
              <a:rPr lang="tr-TR" sz="1400" b="1" dirty="0" smtClean="0">
                <a:latin typeface="Arial" pitchFamily="34" charset="0"/>
                <a:cs typeface="Arial" pitchFamily="34" charset="0"/>
              </a:rPr>
              <a:t>Bütün görüşler ele alındıktan sonra</a:t>
            </a:r>
          </a:p>
          <a:p>
            <a:pPr marL="514350" indent="-514350">
              <a:lnSpc>
                <a:spcPct val="150000"/>
              </a:lnSpc>
              <a:buAutoNum type="alphaLcPeriod"/>
            </a:pPr>
            <a:r>
              <a:rPr lang="tr-TR" sz="1400" b="1" dirty="0" smtClean="0">
                <a:latin typeface="Arial" pitchFamily="34" charset="0"/>
                <a:cs typeface="Arial" pitchFamily="34" charset="0"/>
              </a:rPr>
              <a:t>Her koçluk toplantısının sonunda</a:t>
            </a:r>
          </a:p>
          <a:p>
            <a:pPr marL="514350" indent="-514350">
              <a:lnSpc>
                <a:spcPct val="150000"/>
              </a:lnSpc>
              <a:buAutoNum type="alphaLcPeriod"/>
            </a:pPr>
            <a:r>
              <a:rPr lang="tr-TR" sz="1400" b="1" dirty="0" smtClean="0">
                <a:latin typeface="Arial" pitchFamily="34" charset="0"/>
                <a:cs typeface="Arial" pitchFamily="34" charset="0"/>
              </a:rPr>
              <a:t>Daha baştan ve sık sık</a:t>
            </a:r>
          </a:p>
          <a:p>
            <a:pPr marL="514350" indent="-514350">
              <a:lnSpc>
                <a:spcPct val="150000"/>
              </a:lnSpc>
              <a:buNone/>
            </a:pPr>
            <a:endParaRPr lang="tr-TR" sz="1400" b="1" dirty="0" smtClean="0">
              <a:latin typeface="Arial" pitchFamily="34" charset="0"/>
              <a:cs typeface="Arial" pitchFamily="34" charset="0"/>
            </a:endParaRPr>
          </a:p>
          <a:p>
            <a:pPr marL="514350" indent="-514350">
              <a:lnSpc>
                <a:spcPct val="150000"/>
              </a:lnSpc>
              <a:buNone/>
            </a:pPr>
            <a:r>
              <a:rPr lang="tr-TR" sz="1400" b="1" dirty="0" smtClean="0">
                <a:latin typeface="Arial" pitchFamily="34" charset="0"/>
                <a:cs typeface="Arial" pitchFamily="34" charset="0"/>
              </a:rPr>
              <a:t>8.     Yeni bir çalışana bir iş stratejisi açıklarken kullanılacak en uygun koçluk tarzı hangisidir?</a:t>
            </a:r>
          </a:p>
          <a:p>
            <a:pPr marL="514350" indent="-514350">
              <a:lnSpc>
                <a:spcPct val="150000"/>
              </a:lnSpc>
              <a:buAutoNum type="alphaLcPeriod"/>
            </a:pPr>
            <a:r>
              <a:rPr lang="tr-TR" sz="1400" b="1" dirty="0" smtClean="0">
                <a:latin typeface="Arial" pitchFamily="34" charset="0"/>
                <a:cs typeface="Arial" pitchFamily="34" charset="0"/>
              </a:rPr>
              <a:t>Destekleyici</a:t>
            </a:r>
          </a:p>
          <a:p>
            <a:pPr marL="514350" indent="-514350">
              <a:lnSpc>
                <a:spcPct val="150000"/>
              </a:lnSpc>
              <a:buAutoNum type="alphaLcPeriod"/>
            </a:pPr>
            <a:r>
              <a:rPr lang="tr-TR" sz="1400" b="1" dirty="0" smtClean="0">
                <a:latin typeface="Arial" pitchFamily="34" charset="0"/>
                <a:cs typeface="Arial" pitchFamily="34" charset="0"/>
              </a:rPr>
              <a:t>Otoriter</a:t>
            </a:r>
          </a:p>
          <a:p>
            <a:pPr marL="514350" indent="-514350">
              <a:lnSpc>
                <a:spcPct val="150000"/>
              </a:lnSpc>
              <a:buAutoNum type="alphaLcPeriod"/>
            </a:pPr>
            <a:r>
              <a:rPr lang="tr-TR" sz="1400" b="1" dirty="0" smtClean="0">
                <a:latin typeface="Arial" pitchFamily="34" charset="0"/>
                <a:cs typeface="Arial" pitchFamily="34" charset="0"/>
              </a:rPr>
              <a:t>Dolaysız</a:t>
            </a:r>
            <a:endParaRPr lang="tr-TR" sz="1400" b="1" dirty="0">
              <a:latin typeface="Arial" pitchFamily="34" charset="0"/>
              <a:cs typeface="Arial"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3" name="2 İçerik Yer Tutucusu"/>
          <p:cNvSpPr>
            <a:spLocks noGrp="1"/>
          </p:cNvSpPr>
          <p:nvPr>
            <p:ph idx="1"/>
          </p:nvPr>
        </p:nvSpPr>
        <p:spPr>
          <a:xfrm>
            <a:off x="467544" y="1196752"/>
            <a:ext cx="8229600" cy="4525963"/>
          </a:xfrm>
        </p:spPr>
        <p:txBody>
          <a:bodyPr>
            <a:normAutofit fontScale="92500" lnSpcReduction="10000"/>
          </a:bodyPr>
          <a:lstStyle/>
          <a:p>
            <a:pPr marL="514350" indent="-514350">
              <a:lnSpc>
                <a:spcPct val="150000"/>
              </a:lnSpc>
              <a:buAutoNum type="arabicPeriod" startAt="9"/>
            </a:pPr>
            <a:r>
              <a:rPr lang="tr-TR" sz="1600" b="1" dirty="0" smtClean="0">
                <a:latin typeface="Arial" pitchFamily="34" charset="0"/>
                <a:cs typeface="Arial" pitchFamily="34" charset="0"/>
              </a:rPr>
              <a:t>Destekleyici koçluk hangi kişiler için özellikle önemlidir ?</a:t>
            </a:r>
          </a:p>
          <a:p>
            <a:pPr marL="514350" indent="-514350">
              <a:lnSpc>
                <a:spcPct val="150000"/>
              </a:lnSpc>
              <a:buAutoNum type="alphaLcPeriod"/>
            </a:pPr>
            <a:r>
              <a:rPr lang="tr-TR" sz="1600" b="1" dirty="0" smtClean="0">
                <a:latin typeface="Arial" pitchFamily="34" charset="0"/>
                <a:cs typeface="Arial" pitchFamily="34" charset="0"/>
              </a:rPr>
              <a:t>Mevcut performans standartlarını tutturamayan ve performanslarından endişe eden kişiler için </a:t>
            </a:r>
          </a:p>
          <a:p>
            <a:pPr marL="514350" indent="-514350">
              <a:lnSpc>
                <a:spcPct val="150000"/>
              </a:lnSpc>
              <a:buAutoNum type="alphaLcPeriod"/>
            </a:pPr>
            <a:r>
              <a:rPr lang="tr-TR" sz="1600" b="1" dirty="0" smtClean="0">
                <a:latin typeface="Arial" pitchFamily="34" charset="0"/>
                <a:cs typeface="Arial" pitchFamily="34" charset="0"/>
              </a:rPr>
              <a:t>Mevcut performans standartlarını tutturan ve yeni ya da daha büyük sorumluluklar üstlenmeye hazır kişiler için </a:t>
            </a:r>
          </a:p>
          <a:p>
            <a:pPr marL="514350" indent="-514350">
              <a:lnSpc>
                <a:spcPct val="150000"/>
              </a:lnSpc>
              <a:buAutoNum type="alphaLcPeriod"/>
            </a:pPr>
            <a:r>
              <a:rPr lang="tr-TR" sz="1600" b="1" dirty="0" smtClean="0">
                <a:latin typeface="Arial" pitchFamily="34" charset="0"/>
                <a:cs typeface="Arial" pitchFamily="34" charset="0"/>
              </a:rPr>
              <a:t>Daha önce hiç yapmadıkları bir görevi nasıl yerine getirecekleri konusunda talimat almaya ihtiyaç duyan kişiler için </a:t>
            </a:r>
          </a:p>
          <a:p>
            <a:pPr marL="514350" indent="-514350">
              <a:lnSpc>
                <a:spcPct val="150000"/>
              </a:lnSpc>
              <a:buNone/>
            </a:pPr>
            <a:endParaRPr lang="tr-TR" sz="1600" b="1" dirty="0" smtClean="0">
              <a:latin typeface="Arial" pitchFamily="34" charset="0"/>
              <a:cs typeface="Arial" pitchFamily="34" charset="0"/>
            </a:endParaRPr>
          </a:p>
          <a:p>
            <a:pPr marL="514350" indent="-514350">
              <a:lnSpc>
                <a:spcPct val="150000"/>
              </a:lnSpc>
              <a:buAutoNum type="arabicPeriod" startAt="10"/>
            </a:pPr>
            <a:r>
              <a:rPr lang="tr-TR" sz="1600" b="1" dirty="0" smtClean="0">
                <a:latin typeface="Arial" pitchFamily="34" charset="0"/>
                <a:cs typeface="Arial" pitchFamily="34" charset="0"/>
              </a:rPr>
              <a:t>Etkin koçluğun en önemli yönü nedir ?</a:t>
            </a:r>
          </a:p>
          <a:p>
            <a:pPr marL="514350" indent="-514350">
              <a:lnSpc>
                <a:spcPct val="150000"/>
              </a:lnSpc>
              <a:buAutoNum type="alphaLcPeriod"/>
            </a:pPr>
            <a:r>
              <a:rPr lang="tr-TR" sz="1600" b="1" dirty="0" smtClean="0">
                <a:latin typeface="Arial" pitchFamily="34" charset="0"/>
                <a:cs typeface="Arial" pitchFamily="34" charset="0"/>
              </a:rPr>
              <a:t>Güven kazanmak</a:t>
            </a:r>
          </a:p>
          <a:p>
            <a:pPr marL="514350" indent="-514350">
              <a:lnSpc>
                <a:spcPct val="150000"/>
              </a:lnSpc>
              <a:buAutoNum type="alphaLcPeriod"/>
            </a:pPr>
            <a:r>
              <a:rPr lang="tr-TR" sz="1600" b="1" dirty="0" smtClean="0">
                <a:latin typeface="Arial" pitchFamily="34" charset="0"/>
                <a:cs typeface="Arial" pitchFamily="34" charset="0"/>
              </a:rPr>
              <a:t>Can kulağıyla dinlemek</a:t>
            </a:r>
          </a:p>
          <a:p>
            <a:pPr marL="514350" indent="-514350">
              <a:lnSpc>
                <a:spcPct val="150000"/>
              </a:lnSpc>
              <a:buAutoNum type="alphaLcPeriod"/>
            </a:pPr>
            <a:r>
              <a:rPr lang="tr-TR" sz="1600" b="1" dirty="0" smtClean="0">
                <a:latin typeface="Arial" pitchFamily="34" charset="0"/>
                <a:cs typeface="Arial" pitchFamily="34" charset="0"/>
              </a:rPr>
              <a:t>En uygun koçluk tarzını seçmek</a:t>
            </a:r>
            <a:endParaRPr lang="tr-TR" sz="1600" b="1" dirty="0">
              <a:latin typeface="Arial" pitchFamily="34" charset="0"/>
              <a:cs typeface="Arial"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800" b="1" dirty="0" smtClean="0">
                <a:effectLst>
                  <a:outerShdw blurRad="38100" dist="38100" dir="2700000" algn="tl">
                    <a:srgbClr val="000000">
                      <a:alpha val="43137"/>
                    </a:srgbClr>
                  </a:outerShdw>
                </a:effectLst>
                <a:latin typeface="Arial" pitchFamily="34" charset="0"/>
                <a:cs typeface="Arial" pitchFamily="34" charset="0"/>
              </a:rPr>
              <a:t>CEVAPLAR</a:t>
            </a:r>
            <a:endParaRPr lang="tr-TR"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p:txBody>
          <a:bodyPr>
            <a:normAutofit fontScale="92500" lnSpcReduction="10000"/>
          </a:bodyPr>
          <a:lstStyle/>
          <a:p>
            <a:pPr marL="514350" indent="-514350" algn="just">
              <a:lnSpc>
                <a:spcPct val="150000"/>
              </a:lnSpc>
              <a:buAutoNum type="arabicPeriod"/>
            </a:pPr>
            <a:r>
              <a:rPr lang="tr-TR" sz="1800" b="1" dirty="0" smtClean="0">
                <a:latin typeface="Arial" pitchFamily="34" charset="0"/>
                <a:cs typeface="Arial" pitchFamily="34" charset="0"/>
              </a:rPr>
              <a:t>c,Koçluk herhangi bir kişinin davranış ya da hareketlerini düzeltmek değildir.</a:t>
            </a:r>
          </a:p>
          <a:p>
            <a:pPr marL="514350" indent="-514350" algn="just">
              <a:lnSpc>
                <a:spcPct val="150000"/>
              </a:lnSpc>
              <a:buAutoNum type="arabicPeriod"/>
            </a:pPr>
            <a:r>
              <a:rPr lang="tr-TR" sz="1800" b="1" dirty="0" smtClean="0">
                <a:latin typeface="Arial" pitchFamily="34" charset="0"/>
                <a:cs typeface="Arial" pitchFamily="34" charset="0"/>
              </a:rPr>
              <a:t>c,Doğrudan müdahale,herhangi bir kişinin şirket politikasını ya da kuruluşun değerlerini açıkça ihlal ettiği durumlarda uygundur.</a:t>
            </a:r>
          </a:p>
          <a:p>
            <a:pPr marL="514350" indent="-514350" algn="just">
              <a:lnSpc>
                <a:spcPct val="150000"/>
              </a:lnSpc>
              <a:buAutoNum type="arabicPeriod"/>
            </a:pPr>
            <a:r>
              <a:rPr lang="tr-TR" sz="1800" b="1" dirty="0" smtClean="0">
                <a:latin typeface="Arial" pitchFamily="34" charset="0"/>
                <a:cs typeface="Arial" pitchFamily="34" charset="0"/>
              </a:rPr>
              <a:t>a,Üç aylık dönemler itibarı ile ya da yıllık olarak yapılan hedef saptama ve ya performans değerlendirmelerinin aksine etkin koçluk sürekli yapılan bir şeydir.</a:t>
            </a:r>
          </a:p>
          <a:p>
            <a:pPr marL="514350" indent="-514350" algn="just">
              <a:lnSpc>
                <a:spcPct val="150000"/>
              </a:lnSpc>
              <a:buAutoNum type="arabicPeriod"/>
            </a:pPr>
            <a:r>
              <a:rPr lang="tr-TR" sz="1800" b="1" dirty="0" smtClean="0">
                <a:latin typeface="Arial" pitchFamily="34" charset="0"/>
                <a:cs typeface="Arial" pitchFamily="34" charset="0"/>
              </a:rPr>
              <a:t>b, Açık uçlu sorular katılımı ve fikir paylaşımını teşvik eder.Kapalı uçlu sorular ise evet ya da hayır yanıtlarını üretir.</a:t>
            </a:r>
          </a:p>
          <a:p>
            <a:pPr marL="514350" indent="-514350" algn="just">
              <a:lnSpc>
                <a:spcPct val="150000"/>
              </a:lnSpc>
              <a:buAutoNum type="arabicPeriod"/>
            </a:pPr>
            <a:r>
              <a:rPr lang="tr-TR" sz="1800" b="1" dirty="0" smtClean="0">
                <a:latin typeface="Arial" pitchFamily="34" charset="0"/>
                <a:cs typeface="Arial" pitchFamily="34" charset="0"/>
              </a:rPr>
              <a:t>A,Etkin koçluk yapabilmek için koçluğu bir ya da iki konu ile sınırlı tutmak gerekir.</a:t>
            </a:r>
          </a:p>
          <a:p>
            <a:pPr marL="514350" indent="-514350">
              <a:buAutoNum type="arabicPeriod"/>
            </a:pPr>
            <a:endParaRPr lang="tr-TR" dirty="0" smtClean="0"/>
          </a:p>
          <a:p>
            <a:pPr marL="514350" indent="-514350">
              <a:buAutoNum type="arabicPeriod"/>
            </a:pPr>
            <a:endParaRPr lang="tr-T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400" b="1" dirty="0" smtClean="0">
                <a:effectLst>
                  <a:outerShdw blurRad="38100" dist="38100" dir="2700000" algn="tl">
                    <a:srgbClr val="000000">
                      <a:alpha val="43137"/>
                    </a:srgbClr>
                  </a:outerShdw>
                </a:effectLst>
                <a:latin typeface="Arial" pitchFamily="34" charset="0"/>
                <a:cs typeface="Arial" pitchFamily="34" charset="0"/>
              </a:rPr>
              <a:t>CEVAPLAR</a:t>
            </a:r>
            <a:endParaRPr lang="tr-TR" sz="2400" dirty="0"/>
          </a:p>
        </p:txBody>
      </p:sp>
      <p:sp>
        <p:nvSpPr>
          <p:cNvPr id="3" name="2 İçerik Yer Tutucusu"/>
          <p:cNvSpPr>
            <a:spLocks noGrp="1"/>
          </p:cNvSpPr>
          <p:nvPr>
            <p:ph idx="1"/>
          </p:nvPr>
        </p:nvSpPr>
        <p:spPr>
          <a:xfrm>
            <a:off x="467544" y="1340768"/>
            <a:ext cx="8229600" cy="4525963"/>
          </a:xfrm>
        </p:spPr>
        <p:txBody>
          <a:bodyPr>
            <a:normAutofit/>
          </a:bodyPr>
          <a:lstStyle/>
          <a:p>
            <a:pPr algn="just">
              <a:lnSpc>
                <a:spcPct val="150000"/>
              </a:lnSpc>
              <a:buNone/>
            </a:pPr>
            <a:r>
              <a:rPr lang="tr-TR" sz="1800" b="1" dirty="0" smtClean="0">
                <a:latin typeface="Arial" pitchFamily="34" charset="0"/>
                <a:cs typeface="Arial" pitchFamily="34" charset="0"/>
              </a:rPr>
              <a:t>6.    a,İrdeleme ile savunma arasında bir denge  tutturmak    genellikle en</a:t>
            </a:r>
          </a:p>
          <a:p>
            <a:pPr algn="just">
              <a:lnSpc>
                <a:spcPct val="150000"/>
              </a:lnSpc>
              <a:buNone/>
            </a:pPr>
            <a:r>
              <a:rPr lang="tr-TR" sz="1800" b="1" dirty="0" smtClean="0">
                <a:latin typeface="Arial" pitchFamily="34" charset="0"/>
                <a:cs typeface="Arial" pitchFamily="34" charset="0"/>
              </a:rPr>
              <a:t>        etkili koçluk stratejisidir.</a:t>
            </a:r>
          </a:p>
          <a:p>
            <a:pPr marL="514350" indent="-514350" algn="just">
              <a:lnSpc>
                <a:spcPct val="150000"/>
              </a:lnSpc>
              <a:buAutoNum type="arabicPeriod" startAt="7"/>
            </a:pPr>
            <a:r>
              <a:rPr lang="tr-TR" sz="1800" b="1" dirty="0" smtClean="0">
                <a:latin typeface="Arial" pitchFamily="34" charset="0"/>
                <a:cs typeface="Arial" pitchFamily="34" charset="0"/>
              </a:rPr>
              <a:t>c,Bir görüşme sırasında sık sık verilen geribildirimler,toplantı sonunda verilenlerden daha etkilidir.</a:t>
            </a:r>
          </a:p>
          <a:p>
            <a:pPr marL="514350" indent="-514350" algn="just">
              <a:lnSpc>
                <a:spcPct val="150000"/>
              </a:lnSpc>
              <a:buAutoNum type="arabicPeriod" startAt="7"/>
            </a:pPr>
            <a:r>
              <a:rPr lang="tr-TR" sz="1800" b="1" dirty="0" smtClean="0">
                <a:latin typeface="Arial" pitchFamily="34" charset="0"/>
                <a:cs typeface="Arial" pitchFamily="34" charset="0"/>
              </a:rPr>
              <a:t> c,Dolaysız yaklaşım deneyimsiz kişilerle çalışırken en yararlı olanıdır.</a:t>
            </a:r>
          </a:p>
          <a:p>
            <a:pPr marL="514350" indent="-514350" algn="just">
              <a:lnSpc>
                <a:spcPct val="150000"/>
              </a:lnSpc>
              <a:buAutoNum type="arabicPeriod" startAt="7"/>
            </a:pPr>
            <a:r>
              <a:rPr lang="tr-TR" sz="1800" b="1" dirty="0" smtClean="0">
                <a:latin typeface="Arial" pitchFamily="34" charset="0"/>
                <a:cs typeface="Arial" pitchFamily="34" charset="0"/>
              </a:rPr>
              <a:t>b,Destekleyici koçluğa en çok ihtiyaç duyanlar,yeni ya da daha büyük sorumluluklar üstlenmeye hazır kişilerdir.</a:t>
            </a:r>
          </a:p>
          <a:p>
            <a:pPr marL="514350" indent="-514350" algn="just">
              <a:lnSpc>
                <a:spcPct val="150000"/>
              </a:lnSpc>
              <a:buAutoNum type="arabicPeriod" startAt="7"/>
            </a:pPr>
            <a:r>
              <a:rPr lang="tr-TR" sz="1800" b="1" dirty="0" smtClean="0">
                <a:latin typeface="Arial" pitchFamily="34" charset="0"/>
                <a:cs typeface="Arial" pitchFamily="34" charset="0"/>
              </a:rPr>
              <a:t> a,Koç ile koçluk yapılan kişi arasındaki güven başarılı bir koçluk ilişkisi için şarttır.</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61442"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5" name="4 Dikdörtgen"/>
          <p:cNvSpPr/>
          <p:nvPr/>
        </p:nvSpPr>
        <p:spPr>
          <a:xfrm>
            <a:off x="1331640" y="1916832"/>
            <a:ext cx="6696744" cy="2800767"/>
          </a:xfrm>
          <a:prstGeom prst="rect">
            <a:avLst/>
          </a:prstGeom>
        </p:spPr>
        <p:txBody>
          <a:bodyPr wrap="square">
            <a:spAutoFit/>
          </a:bodyPr>
          <a:lstStyle/>
          <a:p>
            <a:pPr algn="ctr">
              <a:buNone/>
            </a:pPr>
            <a:r>
              <a:rPr lang="tr-TR" sz="2200" b="1" i="1" dirty="0" smtClean="0">
                <a:latin typeface="Arial" pitchFamily="34" charset="0"/>
                <a:cs typeface="Arial" pitchFamily="34" charset="0"/>
              </a:rPr>
              <a:t>PERAKENDE MAĞAZACILIKTA KOÇLUK</a:t>
            </a:r>
          </a:p>
          <a:p>
            <a:pPr algn="ctr">
              <a:buNone/>
            </a:pPr>
            <a:r>
              <a:rPr lang="tr-TR" sz="2200" b="1" i="1" dirty="0" smtClean="0">
                <a:latin typeface="Arial" pitchFamily="34" charset="0"/>
                <a:cs typeface="Arial" pitchFamily="34" charset="0"/>
              </a:rPr>
              <a:t>EĞİTİMİ SONA ERDİ</a:t>
            </a:r>
          </a:p>
          <a:p>
            <a:pPr algn="ctr">
              <a:buNone/>
            </a:pPr>
            <a:endParaRPr lang="tr-TR" sz="2200" b="1" i="1" dirty="0" smtClean="0">
              <a:latin typeface="Arial" pitchFamily="34" charset="0"/>
              <a:cs typeface="Arial" pitchFamily="34" charset="0"/>
            </a:endParaRPr>
          </a:p>
          <a:p>
            <a:pPr algn="ctr">
              <a:buNone/>
            </a:pPr>
            <a:r>
              <a:rPr lang="tr-TR" sz="2200" b="1" i="1" u="sng" dirty="0" smtClean="0">
                <a:effectLst>
                  <a:outerShdw blurRad="38100" dist="38100" dir="2700000" algn="tl">
                    <a:srgbClr val="000000">
                      <a:alpha val="43137"/>
                    </a:srgbClr>
                  </a:outerShdw>
                </a:effectLst>
                <a:latin typeface="Arial" pitchFamily="34" charset="0"/>
                <a:cs typeface="Arial" pitchFamily="34" charset="0"/>
              </a:rPr>
              <a:t>TEŞEKKÜR EDERİZ</a:t>
            </a:r>
          </a:p>
          <a:p>
            <a:pPr algn="ctr">
              <a:buNone/>
            </a:pPr>
            <a:endParaRPr lang="tr-TR" sz="2200" b="1" i="1" dirty="0" smtClean="0">
              <a:latin typeface="Arial" pitchFamily="34" charset="0"/>
              <a:cs typeface="Arial" pitchFamily="34" charset="0"/>
            </a:endParaRPr>
          </a:p>
          <a:p>
            <a:pPr algn="ctr">
              <a:buNone/>
            </a:pPr>
            <a:endParaRPr lang="tr-TR" sz="2200" b="1" i="1" dirty="0" smtClean="0">
              <a:latin typeface="Arial" pitchFamily="34" charset="0"/>
              <a:cs typeface="Arial" pitchFamily="34" charset="0"/>
            </a:endParaRPr>
          </a:p>
          <a:p>
            <a:pPr algn="ctr">
              <a:buNone/>
            </a:pPr>
            <a:r>
              <a:rPr lang="tr-TR" sz="2200" b="1" i="1" dirty="0" smtClean="0">
                <a:latin typeface="Arial" pitchFamily="34" charset="0"/>
                <a:cs typeface="Arial" pitchFamily="34" charset="0"/>
              </a:rPr>
              <a:t>BİZİ DAHA YAKINDAN TANIMAK İSTERSENİZ</a:t>
            </a:r>
          </a:p>
          <a:p>
            <a:pPr algn="ctr">
              <a:buNone/>
            </a:pPr>
            <a:r>
              <a:rPr lang="tr-TR" sz="2200" b="1" i="1" dirty="0" smtClean="0">
                <a:latin typeface="Arial" pitchFamily="34" charset="0"/>
                <a:cs typeface="Arial" pitchFamily="34" charset="0"/>
              </a:rPr>
              <a:t>BİR SONRAKİ SAYFAYA GÖZ ATABİLİRSİNİZ</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a:p>
        </p:txBody>
      </p:sp>
      <p:pic>
        <p:nvPicPr>
          <p:cNvPr id="5" name="Picture 2" descr="C:\Users\cüneyt\Desktop\ceyda çalışmalar\Resim2.jpg"/>
          <p:cNvPicPr>
            <a:picLocks noChangeAspect="1" noChangeArrowheads="1"/>
          </p:cNvPicPr>
          <p:nvPr/>
        </p:nvPicPr>
        <p:blipFill>
          <a:blip r:embed="rId2" cstate="print"/>
          <a:srcRect/>
          <a:stretch>
            <a:fillRect/>
          </a:stretch>
        </p:blipFill>
        <p:spPr bwMode="auto">
          <a:xfrm>
            <a:off x="-19050" y="0"/>
            <a:ext cx="9163050" cy="6877050"/>
          </a:xfrm>
          <a:prstGeom prst="rect">
            <a:avLst/>
          </a:prstGeom>
          <a:noFill/>
        </p:spPr>
      </p:pic>
      <p:sp>
        <p:nvSpPr>
          <p:cNvPr id="6" name="2 İçerik Yer Tutucusu"/>
          <p:cNvSpPr txBox="1">
            <a:spLocks/>
          </p:cNvSpPr>
          <p:nvPr/>
        </p:nvSpPr>
        <p:spPr>
          <a:xfrm>
            <a:off x="467544" y="1556792"/>
            <a:ext cx="8075240" cy="3528393"/>
          </a:xfrm>
          <a:prstGeom prst="rect">
            <a:avLst/>
          </a:prstGeom>
        </p:spPr>
        <p:txBody>
          <a:bodyPr vert="horz" lIns="91440" tIns="45720" rIns="91440" bIns="45720" rtlCol="0">
            <a:normAutofit/>
          </a:bodyPr>
          <a:lstStyle/>
          <a:p>
            <a:pPr marL="342900" marR="0" lvl="0" indent="-342900" algn="just" defTabSz="914400" rtl="0" eaLnBrk="1" fontAlgn="auto" latinLnBrk="0" hangingPunct="1">
              <a:lnSpc>
                <a:spcPct val="150000"/>
              </a:lnSpc>
              <a:spcBef>
                <a:spcPct val="20000"/>
              </a:spcBef>
              <a:spcAft>
                <a:spcPts val="0"/>
              </a:spcAft>
              <a:buClrTx/>
              <a:buSzTx/>
              <a:buFont typeface="Arial" pitchFamily="34" charset="0"/>
              <a:buNone/>
              <a:tabLst/>
              <a:defRPr/>
            </a:pPr>
            <a:endParaRPr kumimoji="0" lang="tr-TR" sz="1600" b="1" i="0" u="none" strike="noStrike" kern="1200" cap="none" spc="0" normalizeH="0" baseline="0" noProof="0" smtClean="0">
              <a:ln>
                <a:noFill/>
              </a:ln>
              <a:solidFill>
                <a:schemeClr val="tx1"/>
              </a:solidFill>
              <a:effectLst/>
              <a:uLnTx/>
              <a:uFillTx/>
              <a:latin typeface="Arial" pitchFamily="34" charset="0"/>
              <a:ea typeface="+mn-ea"/>
              <a:cs typeface="Arial" pitchFamily="34" charset="0"/>
            </a:endParaRPr>
          </a:p>
          <a:p>
            <a:pPr marL="342900" marR="0" lvl="0" indent="-342900" algn="just" defTabSz="914400" rtl="0" eaLnBrk="1" fontAlgn="auto" latinLnBrk="0" hangingPunct="1">
              <a:lnSpc>
                <a:spcPct val="150000"/>
              </a:lnSpc>
              <a:spcBef>
                <a:spcPct val="20000"/>
              </a:spcBef>
              <a:spcAft>
                <a:spcPts val="0"/>
              </a:spcAft>
              <a:buClrTx/>
              <a:buSzTx/>
              <a:buFont typeface="Arial" pitchFamily="34" charset="0"/>
              <a:buNone/>
              <a:tabLst/>
              <a:defRPr/>
            </a:pPr>
            <a:r>
              <a:rPr kumimoji="0" lang="tr-TR" sz="1600" b="1"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    </a:t>
            </a:r>
            <a:r>
              <a:rPr kumimoji="0" lang="tr-TR" sz="1600" b="1" i="0" u="sng"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Arial" pitchFamily="34" charset="0"/>
                <a:ea typeface="+mn-ea"/>
                <a:cs typeface="Arial" pitchFamily="34" charset="0"/>
              </a:rPr>
              <a:t>VİZYON :   </a:t>
            </a:r>
            <a:endParaRPr kumimoji="0" lang="tr-TR" sz="1600" b="1" i="0" u="none" strike="noStrike" kern="1200" cap="none" spc="0" normalizeH="0" baseline="0" noProof="0" smtClean="0">
              <a:ln>
                <a:noFill/>
              </a:ln>
              <a:solidFill>
                <a:schemeClr val="tx1"/>
              </a:solidFill>
              <a:effectLst/>
              <a:uLnTx/>
              <a:uFillTx/>
              <a:latin typeface="Arial" pitchFamily="34" charset="0"/>
              <a:ea typeface="+mn-ea"/>
              <a:cs typeface="Arial" pitchFamily="34"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1600" b="1"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     Profesyonellere ve şirketlere ulaşarak 2015 yılında ülkemizdeki perakende siteleri içerisinde ilk beş siteden biri olmak.</a:t>
            </a:r>
          </a:p>
          <a:p>
            <a:pPr marL="342900" marR="0" lvl="0" indent="-342900" algn="just" defTabSz="914400" rtl="0" eaLnBrk="1" fontAlgn="auto" latinLnBrk="0" hangingPunct="1">
              <a:lnSpc>
                <a:spcPct val="150000"/>
              </a:lnSpc>
              <a:spcBef>
                <a:spcPct val="20000"/>
              </a:spcBef>
              <a:spcAft>
                <a:spcPts val="0"/>
              </a:spcAft>
              <a:buClrTx/>
              <a:buSzTx/>
              <a:buFont typeface="Arial" pitchFamily="34" charset="0"/>
              <a:buNone/>
              <a:tabLst/>
              <a:defRPr/>
            </a:pPr>
            <a:r>
              <a:rPr kumimoji="0" lang="tr-TR" sz="1600" b="1"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    </a:t>
            </a:r>
          </a:p>
          <a:p>
            <a:pPr marL="342900" marR="0" lvl="0" indent="-342900" algn="just" defTabSz="914400" rtl="0" eaLnBrk="1" fontAlgn="auto" latinLnBrk="0" hangingPunct="1">
              <a:lnSpc>
                <a:spcPct val="150000"/>
              </a:lnSpc>
              <a:spcBef>
                <a:spcPct val="20000"/>
              </a:spcBef>
              <a:spcAft>
                <a:spcPts val="0"/>
              </a:spcAft>
              <a:buClrTx/>
              <a:buSzTx/>
              <a:buFont typeface="Arial" pitchFamily="34" charset="0"/>
              <a:buNone/>
              <a:tabLst/>
              <a:defRPr/>
            </a:pPr>
            <a:r>
              <a:rPr kumimoji="0" lang="tr-TR" sz="1600" b="1"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     </a:t>
            </a:r>
            <a:r>
              <a:rPr kumimoji="0" lang="tr-TR" sz="1600" b="1" i="0" u="sng"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Arial" pitchFamily="34" charset="0"/>
                <a:ea typeface="+mn-ea"/>
                <a:cs typeface="Arial" pitchFamily="34" charset="0"/>
              </a:rPr>
              <a:t>MİSYON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1600" b="1"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     Perakende sektöründeki tüm bilgi, sistemlerin geliştirilmesi ve sektör çalışanlarının bilinçlendirilerek sektörün gelişimine katkı sağlamak ve perakendenin sistematik farkındalığını arttırırken bilginin uygulanmasını sağlamak.</a:t>
            </a:r>
            <a:endParaRPr kumimoji="0" lang="tr-TR" sz="1600" b="1" i="0" u="sng"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Arial" pitchFamily="34" charset="0"/>
              <a:ea typeface="+mn-ea"/>
              <a:cs typeface="Arial"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1 Başlık"/>
          <p:cNvSpPr txBox="1">
            <a:spLocks/>
          </p:cNvSpPr>
          <p:nvPr/>
        </p:nvSpPr>
        <p:spPr>
          <a:xfrm>
            <a:off x="609600" y="4270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2000" b="1" i="0" u="sng"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Arial" pitchFamily="34" charset="0"/>
                <a:ea typeface="+mj-ea"/>
                <a:cs typeface="Arial" pitchFamily="34" charset="0"/>
              </a:rPr>
              <a:t>PERAKENDE OKULUM</a:t>
            </a:r>
            <a:endParaRPr kumimoji="0" lang="tr-TR" sz="20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cüneyt\Desktop\ceyda çalışmalar\Resim2.jpg"/>
          <p:cNvPicPr>
            <a:picLocks noChangeAspect="1" noChangeArrowheads="1"/>
          </p:cNvPicPr>
          <p:nvPr/>
        </p:nvPicPr>
        <p:blipFill>
          <a:blip r:embed="rId2" cstate="print"/>
          <a:srcRect/>
          <a:stretch>
            <a:fillRect/>
          </a:stretch>
        </p:blipFill>
        <p:spPr bwMode="auto">
          <a:xfrm>
            <a:off x="-9525" y="-9525"/>
            <a:ext cx="9163050" cy="6877050"/>
          </a:xfrm>
          <a:prstGeom prst="rect">
            <a:avLst/>
          </a:prstGeom>
          <a:noFill/>
        </p:spPr>
      </p:pic>
      <p:sp>
        <p:nvSpPr>
          <p:cNvPr id="5" name="2 İçerik Yer Tutucusu"/>
          <p:cNvSpPr>
            <a:spLocks noGrp="1"/>
          </p:cNvSpPr>
          <p:nvPr>
            <p:ph idx="1"/>
          </p:nvPr>
        </p:nvSpPr>
        <p:spPr/>
        <p:txBody>
          <a:bodyPr>
            <a:normAutofit/>
          </a:bodyPr>
          <a:lstStyle/>
          <a:p>
            <a:pPr>
              <a:buNone/>
            </a:pPr>
            <a:r>
              <a:rPr lang="tr-TR" sz="1900" b="1" u="sng" dirty="0" smtClean="0">
                <a:effectLst>
                  <a:outerShdw blurRad="38100" dist="38100" dir="2700000" algn="tl">
                    <a:srgbClr val="000000">
                      <a:alpha val="43137"/>
                    </a:srgbClr>
                  </a:outerShdw>
                </a:effectLst>
                <a:latin typeface="Arial" pitchFamily="34" charset="0"/>
                <a:cs typeface="Arial" pitchFamily="34" charset="0"/>
              </a:rPr>
              <a:t>Temel Değerleri</a:t>
            </a:r>
            <a:r>
              <a:rPr lang="tr-TR" sz="1900" b="1" dirty="0" smtClean="0">
                <a:latin typeface="Arial" pitchFamily="34" charset="0"/>
                <a:cs typeface="Arial" pitchFamily="34" charset="0"/>
              </a:rPr>
              <a:t>;</a:t>
            </a:r>
          </a:p>
          <a:p>
            <a:pPr>
              <a:buNone/>
            </a:pPr>
            <a:endParaRPr lang="tr-TR" sz="1900" b="1" dirty="0" smtClean="0">
              <a:latin typeface="Arial" pitchFamily="34" charset="0"/>
              <a:cs typeface="Arial" pitchFamily="34" charset="0"/>
            </a:endParaRPr>
          </a:p>
          <a:p>
            <a:r>
              <a:rPr lang="tr-TR" sz="1600" b="1" dirty="0" smtClean="0">
                <a:latin typeface="Arial" pitchFamily="34" charset="0"/>
                <a:cs typeface="Arial" pitchFamily="34" charset="0"/>
              </a:rPr>
              <a:t>Her zaman AÇIK sloganını benimseyerek her türlü fikre açık olmak ve önyargılı olmamak.</a:t>
            </a:r>
          </a:p>
          <a:p>
            <a:r>
              <a:rPr lang="tr-TR" sz="1600" b="1" dirty="0" smtClean="0">
                <a:latin typeface="Arial" pitchFamily="34" charset="0"/>
                <a:cs typeface="Arial" pitchFamily="34" charset="0"/>
              </a:rPr>
              <a:t>Karşılıksız, gönüllü bilgi, deneyim paylaşımı</a:t>
            </a:r>
          </a:p>
          <a:p>
            <a:r>
              <a:rPr lang="tr-TR" sz="1600" b="1" dirty="0" smtClean="0">
                <a:latin typeface="Arial" pitchFamily="34" charset="0"/>
                <a:cs typeface="Arial" pitchFamily="34" charset="0"/>
              </a:rPr>
              <a:t>Perakende sektörünün gelişimi için istekli olmak</a:t>
            </a:r>
          </a:p>
          <a:p>
            <a:r>
              <a:rPr lang="tr-TR" sz="1600" b="1" dirty="0" smtClean="0">
                <a:latin typeface="Arial" pitchFamily="34" charset="0"/>
                <a:cs typeface="Arial" pitchFamily="34" charset="0"/>
              </a:rPr>
              <a:t>Yüksek </a:t>
            </a:r>
            <a:r>
              <a:rPr lang="tr-TR" sz="1600" b="1" dirty="0" err="1" smtClean="0">
                <a:latin typeface="Arial" pitchFamily="34" charset="0"/>
                <a:cs typeface="Arial" pitchFamily="34" charset="0"/>
              </a:rPr>
              <a:t>farkındalık</a:t>
            </a:r>
            <a:r>
              <a:rPr lang="tr-TR" sz="1600" b="1" dirty="0" smtClean="0">
                <a:latin typeface="Arial" pitchFamily="34" charset="0"/>
                <a:cs typeface="Arial" pitchFamily="34" charset="0"/>
              </a:rPr>
              <a:t> ve ilgi</a:t>
            </a:r>
          </a:p>
          <a:p>
            <a:r>
              <a:rPr lang="tr-TR" sz="1600" b="1" dirty="0" smtClean="0">
                <a:latin typeface="Arial" pitchFamily="34" charset="0"/>
                <a:cs typeface="Arial" pitchFamily="34" charset="0"/>
              </a:rPr>
              <a:t>Cesaret, özgüven, alçakgönüllülük</a:t>
            </a:r>
          </a:p>
          <a:p>
            <a:r>
              <a:rPr lang="tr-TR" sz="1600" b="1" dirty="0" smtClean="0">
                <a:latin typeface="Arial" pitchFamily="34" charset="0"/>
                <a:cs typeface="Arial" pitchFamily="34" charset="0"/>
              </a:rPr>
              <a:t>Akademik bilgileri ve teorileri pratiğe geçirme isteği ve iradesi</a:t>
            </a:r>
          </a:p>
          <a:p>
            <a:r>
              <a:rPr lang="tr-TR" sz="1600" b="1" dirty="0" smtClean="0">
                <a:latin typeface="Arial" pitchFamily="34" charset="0"/>
                <a:cs typeface="Arial" pitchFamily="34" charset="0"/>
              </a:rPr>
              <a:t>Yeni insanlar yetiştirme ve bitmez öğrenme tutkusu</a:t>
            </a:r>
          </a:p>
          <a:p>
            <a:pPr>
              <a:buNone/>
            </a:pPr>
            <a:endParaRPr lang="tr-TR" dirty="0"/>
          </a:p>
        </p:txBody>
      </p:sp>
      <p:sp>
        <p:nvSpPr>
          <p:cNvPr id="6"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 PERAKENDE OKULUM</a:t>
            </a:r>
            <a:br>
              <a:rPr lang="tr-TR" sz="2000" b="1" u="sng" dirty="0" smtClean="0">
                <a:effectLst>
                  <a:outerShdw blurRad="38100" dist="38100" dir="2700000" algn="tl">
                    <a:srgbClr val="000000">
                      <a:alpha val="43137"/>
                    </a:srgbClr>
                  </a:outerShdw>
                </a:effectLst>
                <a:latin typeface="Arial" pitchFamily="34" charset="0"/>
                <a:cs typeface="Arial" pitchFamily="34" charset="0"/>
              </a:rPr>
            </a:br>
            <a:r>
              <a:rPr lang="tr-TR" sz="2000" b="1" u="sng" dirty="0" smtClean="0">
                <a:effectLst>
                  <a:outerShdw blurRad="38100" dist="38100" dir="2700000" algn="tl">
                    <a:srgbClr val="000000">
                      <a:alpha val="43137"/>
                    </a:srgbClr>
                  </a:outerShdw>
                </a:effectLst>
                <a:latin typeface="Arial" pitchFamily="34" charset="0"/>
                <a:cs typeface="Arial" pitchFamily="34" charset="0"/>
              </a:rPr>
              <a:t/>
            </a:r>
            <a:br>
              <a:rPr lang="tr-TR" sz="2000" b="1" u="sng" dirty="0" smtClean="0">
                <a:effectLst>
                  <a:outerShdw blurRad="38100" dist="38100" dir="2700000" algn="tl">
                    <a:srgbClr val="000000">
                      <a:alpha val="43137"/>
                    </a:srgbClr>
                  </a:outerShdw>
                </a:effectLst>
                <a:latin typeface="Arial" pitchFamily="34" charset="0"/>
                <a:cs typeface="Arial" pitchFamily="34" charset="0"/>
              </a:rPr>
            </a:br>
            <a:endParaRPr lang="tr-TR"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Yaşam Boyu Bir Öğrenme Süreci Olarak Koçluk</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467544" y="1484784"/>
            <a:ext cx="8229600" cy="4525963"/>
          </a:xfrm>
        </p:spPr>
        <p:txBody>
          <a:bodyPr>
            <a:normAutofit lnSpcReduction="10000"/>
          </a:bodyPr>
          <a:lstStyle/>
          <a:p>
            <a:pPr algn="just">
              <a:lnSpc>
                <a:spcPct val="150000"/>
              </a:lnSpc>
              <a:buNone/>
            </a:pPr>
            <a:r>
              <a:rPr lang="tr-TR" sz="1800" dirty="0" smtClean="0">
                <a:latin typeface="Arial" pitchFamily="34" charset="0"/>
                <a:cs typeface="Arial" pitchFamily="34" charset="0"/>
              </a:rPr>
              <a:t>         Koçluk ayaküstü yapılan tavsiye konuşmasından haftalar ya da aylar süren bir araştırmaya kadar,çok çeşitli biçimler alabilir.İnsanlara yapılan koçluk biçimi ne olursa olsun onların özgün ihtiyaçlarını karşılayarak ve güvenilebilen bir süreci kullanarak en iyi şekilde değerlendirileceğinden emin olmak gerekir.</a:t>
            </a:r>
          </a:p>
          <a:p>
            <a:pPr algn="just">
              <a:lnSpc>
                <a:spcPct val="150000"/>
              </a:lnSpc>
              <a:buNone/>
            </a:pPr>
            <a:r>
              <a:rPr lang="tr-TR" sz="1800" b="1" i="1" dirty="0" smtClean="0">
                <a:latin typeface="Arial" pitchFamily="34" charset="0"/>
                <a:cs typeface="Arial" pitchFamily="34" charset="0"/>
              </a:rPr>
              <a:t>        Koçluğun esasları basit olmakla birlikte kolay değildir.Öğrenme sürecinde kişisel ya da mesleki kariyere ulaşma konusunda yardımı dokunmuş biri koçluk yaptığında neler söylüyor ya da ne yapıyordu ? </a:t>
            </a:r>
            <a:r>
              <a:rPr lang="tr-TR" sz="1800" dirty="0" smtClean="0">
                <a:latin typeface="Arial" pitchFamily="34" charset="0"/>
                <a:cs typeface="Arial" pitchFamily="34" charset="0"/>
              </a:rPr>
              <a:t>İyi bir koçun yapması gerekenlere ilişkin bu sorulara cevap alınabiliyorsa ve bunlar kişinin kendi koçluk tarzının bir parçası haline geliyorsa,başkalarının yaşamında büyük bir farklılık yaratıyorsunuzdur</a:t>
            </a:r>
            <a:r>
              <a:rPr lang="tr-TR" sz="1600" dirty="0" smtClean="0">
                <a:latin typeface="Arial" pitchFamily="34" charset="0"/>
                <a:cs typeface="Arial" pitchFamily="34" charset="0"/>
              </a:rPr>
              <a:t>.</a:t>
            </a:r>
            <a:endParaRPr lang="tr-TR" sz="1600" dirty="0">
              <a:latin typeface="Arial" pitchFamily="34" charset="0"/>
              <a:cs typeface="Arial"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5" name="Picture 2" descr="C:\Users\cüneyt\Desktop\ceyda çalışmalar\Resim2.jpg"/>
          <p:cNvPicPr>
            <a:picLocks noChangeAspect="1" noChangeArrowheads="1"/>
          </p:cNvPicPr>
          <p:nvPr/>
        </p:nvPicPr>
        <p:blipFill>
          <a:blip r:embed="rId2" cstate="print"/>
          <a:srcRect/>
          <a:stretch>
            <a:fillRect/>
          </a:stretch>
        </p:blipFill>
        <p:spPr bwMode="auto">
          <a:xfrm>
            <a:off x="-9525" y="-9525"/>
            <a:ext cx="9163050" cy="6877050"/>
          </a:xfrm>
          <a:prstGeom prst="rect">
            <a:avLst/>
          </a:prstGeom>
          <a:noFill/>
        </p:spPr>
      </p:pic>
      <p:sp>
        <p:nvSpPr>
          <p:cNvPr id="6" name="1 Başlık"/>
          <p:cNvSpPr txBox="1">
            <a:spLocks/>
          </p:cNvSpPr>
          <p:nvPr/>
        </p:nvSpPr>
        <p:spPr>
          <a:xfrm>
            <a:off x="467544" y="90872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2000" b="1" i="0" u="sng" strike="noStrike" kern="1200" cap="none" spc="0" normalizeH="0" baseline="0" noProof="0" smtClean="0">
                <a:ln>
                  <a:noFill/>
                </a:ln>
                <a:solidFill>
                  <a:schemeClr val="tx1"/>
                </a:solidFill>
                <a:effectLst/>
                <a:uLnTx/>
                <a:uFillTx/>
                <a:latin typeface="Arial" pitchFamily="34" charset="0"/>
                <a:ea typeface="+mj-ea"/>
                <a:cs typeface="Arial" pitchFamily="34" charset="0"/>
              </a:rPr>
              <a:t>BİZE ULAŞMAK İÇİN ;</a:t>
            </a:r>
            <a:endParaRPr kumimoji="0" lang="tr-TR" sz="2000" b="1" i="0" u="sng"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
        <p:nvSpPr>
          <p:cNvPr id="7" name="9 İçerik Yer Tutucusu"/>
          <p:cNvSpPr txBox="1">
            <a:spLocks/>
          </p:cNvSpPr>
          <p:nvPr/>
        </p:nvSpPr>
        <p:spPr>
          <a:xfrm>
            <a:off x="609600" y="17526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smtClean="0">
              <a:ln>
                <a:noFill/>
              </a:ln>
              <a:solidFill>
                <a:schemeClr val="tx1">
                  <a:lumMod val="85000"/>
                  <a:lumOff val="15000"/>
                </a:schemeClr>
              </a:solidFill>
              <a:effectLst/>
              <a:uLnTx/>
              <a:uFillTx/>
              <a:latin typeface="+mn-lt"/>
              <a:ea typeface="+mn-ea"/>
              <a:cs typeface="+mn-cs"/>
              <a:hlinkClick r:id="rId3"/>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smtClean="0">
              <a:ln>
                <a:noFill/>
              </a:ln>
              <a:solidFill>
                <a:schemeClr val="tx1">
                  <a:lumMod val="85000"/>
                  <a:lumOff val="15000"/>
                </a:schemeClr>
              </a:solidFill>
              <a:effectLst/>
              <a:uLnTx/>
              <a:uFillTx/>
              <a:latin typeface="+mn-lt"/>
              <a:ea typeface="+mn-ea"/>
              <a:cs typeface="+mn-cs"/>
              <a:hlinkClick r:id="rId3"/>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3200" b="0" i="0" u="none" strike="noStrike" kern="1200" cap="none" spc="0" normalizeH="0" baseline="0" noProof="0" smtClean="0">
                <a:ln>
                  <a:noFill/>
                </a:ln>
                <a:solidFill>
                  <a:schemeClr val="tx1">
                    <a:lumMod val="85000"/>
                    <a:lumOff val="15000"/>
                  </a:schemeClr>
                </a:solidFill>
                <a:effectLst/>
                <a:uLnTx/>
                <a:uFillTx/>
                <a:latin typeface="+mn-lt"/>
                <a:ea typeface="+mn-ea"/>
                <a:cs typeface="+mn-cs"/>
                <a:hlinkClick r:id="rId3"/>
              </a:rPr>
              <a:t>www.perakendeokulum.com</a:t>
            </a:r>
            <a:endParaRPr kumimoji="0" lang="tr-TR" sz="3200" b="0" i="0" u="none" strike="noStrike" kern="1200" cap="none" spc="0" normalizeH="0" baseline="0" noProof="0" smtClean="0">
              <a:ln>
                <a:noFill/>
              </a:ln>
              <a:solidFill>
                <a:schemeClr val="tx1">
                  <a:lumMod val="85000"/>
                  <a:lumOff val="15000"/>
                </a:schemeClr>
              </a:solidFill>
              <a:effectLst/>
              <a:uLnTx/>
              <a:uFillTx/>
              <a:latin typeface="+mn-lt"/>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smtClean="0">
              <a:ln>
                <a:noFill/>
              </a:ln>
              <a:solidFill>
                <a:schemeClr val="tx1">
                  <a:lumMod val="85000"/>
                  <a:lumOff val="15000"/>
                </a:schemeClr>
              </a:solidFill>
              <a:effectLst/>
              <a:uLnTx/>
              <a:uFillTx/>
              <a:latin typeface="+mn-lt"/>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a:ln>
                <a:noFill/>
              </a:ln>
              <a:solidFill>
                <a:schemeClr val="tx1"/>
              </a:solidFill>
              <a:effectLst/>
              <a:uLnTx/>
              <a:uFillTx/>
              <a:latin typeface="+mn-lt"/>
              <a:ea typeface="+mn-ea"/>
              <a:cs typeface="+mn-cs"/>
            </a:endParaRPr>
          </a:p>
        </p:txBody>
      </p:sp>
      <p:pic>
        <p:nvPicPr>
          <p:cNvPr id="8" name="Picture 5" descr="C:\Users\cüneyt\Desktop\Facebook.png"/>
          <p:cNvPicPr>
            <a:picLocks noChangeAspect="1" noChangeArrowheads="1"/>
          </p:cNvPicPr>
          <p:nvPr/>
        </p:nvPicPr>
        <p:blipFill>
          <a:blip r:embed="rId4" cstate="print"/>
          <a:srcRect/>
          <a:stretch>
            <a:fillRect/>
          </a:stretch>
        </p:blipFill>
        <p:spPr bwMode="auto">
          <a:xfrm>
            <a:off x="3275856" y="3645024"/>
            <a:ext cx="469900" cy="469900"/>
          </a:xfrm>
          <a:prstGeom prst="rect">
            <a:avLst/>
          </a:prstGeom>
          <a:noFill/>
        </p:spPr>
      </p:pic>
      <p:pic>
        <p:nvPicPr>
          <p:cNvPr id="9" name="Picture 4" descr="C:\Users\cüneyt\Desktop\Google.png"/>
          <p:cNvPicPr>
            <a:picLocks noChangeAspect="1" noChangeArrowheads="1"/>
          </p:cNvPicPr>
          <p:nvPr/>
        </p:nvPicPr>
        <p:blipFill>
          <a:blip r:embed="rId5" cstate="print"/>
          <a:srcRect/>
          <a:stretch>
            <a:fillRect/>
          </a:stretch>
        </p:blipFill>
        <p:spPr bwMode="auto">
          <a:xfrm>
            <a:off x="4355976" y="3645024"/>
            <a:ext cx="469900" cy="469900"/>
          </a:xfrm>
          <a:prstGeom prst="rect">
            <a:avLst/>
          </a:prstGeom>
          <a:noFill/>
        </p:spPr>
      </p:pic>
      <p:pic>
        <p:nvPicPr>
          <p:cNvPr id="10" name="Picture 3" descr="C:\Users\cüneyt\Desktop\Twitter.png"/>
          <p:cNvPicPr>
            <a:picLocks noChangeAspect="1" noChangeArrowheads="1"/>
          </p:cNvPicPr>
          <p:nvPr/>
        </p:nvPicPr>
        <p:blipFill>
          <a:blip r:embed="rId6" cstate="print"/>
          <a:srcRect/>
          <a:stretch>
            <a:fillRect/>
          </a:stretch>
        </p:blipFill>
        <p:spPr bwMode="auto">
          <a:xfrm>
            <a:off x="5436096" y="3645024"/>
            <a:ext cx="469900" cy="4699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KOÇLUĞUN TEMELLERİ</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395536" y="1196752"/>
            <a:ext cx="8280920" cy="5030019"/>
          </a:xfrm>
        </p:spPr>
        <p:txBody>
          <a:bodyPr>
            <a:normAutofit fontScale="92500" lnSpcReduction="20000"/>
          </a:bodyPr>
          <a:lstStyle/>
          <a:p>
            <a:pPr algn="just">
              <a:lnSpc>
                <a:spcPct val="150000"/>
              </a:lnSpc>
              <a:buNone/>
            </a:pPr>
            <a:r>
              <a:rPr lang="tr-TR" sz="1800" b="1" dirty="0" smtClean="0">
                <a:latin typeface="Arial" pitchFamily="34" charset="0"/>
                <a:cs typeface="Arial" pitchFamily="34" charset="0"/>
              </a:rPr>
              <a:t>     Koçluk sözcüğü iş dünyasında ne ifade eder ? Bir koç olarak davranan yönetici koçluk ettiği kişiye yardımcı olmaktadır.Ancak iş dünyasında koçluk yapmanın özel unsurları vardır.Koçluk bir insanın gelişimine katkıda bulunma fırsatıdır.Bu iki taraflı bir partnerliktir.Koçluk yapılan kişinin potansiyelini azamiye çıkarıp hedeflerine varılmasına yardımcı olmak amacıyla, her iki taraf da bilgi ve deneyim paylaşımında bulunurlar.Koçluk karşılıklı anlaşmaya dayalı bir şey olduğu için,her durumda geçerli değildir.Bu durumlar ;</a:t>
            </a:r>
          </a:p>
          <a:p>
            <a:pPr algn="just">
              <a:lnSpc>
                <a:spcPct val="150000"/>
              </a:lnSpc>
            </a:pPr>
            <a:r>
              <a:rPr lang="tr-TR" sz="1800" b="1" dirty="0" smtClean="0">
                <a:latin typeface="Arial" pitchFamily="34" charset="0"/>
                <a:cs typeface="Arial" pitchFamily="34" charset="0"/>
              </a:rPr>
              <a:t>Yeni ya da deneyimsiz çalışanın görevi konusunda açık yönlendirmeye ihtiyaç duyulan durumlar.</a:t>
            </a:r>
          </a:p>
          <a:p>
            <a:pPr algn="just">
              <a:lnSpc>
                <a:spcPct val="150000"/>
              </a:lnSpc>
            </a:pPr>
            <a:r>
              <a:rPr lang="tr-TR" sz="1800" b="1" dirty="0" smtClean="0">
                <a:latin typeface="Arial" pitchFamily="34" charset="0"/>
                <a:cs typeface="Arial" pitchFamily="34" charset="0"/>
              </a:rPr>
              <a:t>Elemanlardan birinin şirket politikasını ya da kuruluşun değerlerini </a:t>
            </a:r>
            <a:r>
              <a:rPr lang="tr-TR" sz="1800" b="1" dirty="0" err="1" smtClean="0">
                <a:latin typeface="Arial" pitchFamily="34" charset="0"/>
                <a:cs typeface="Arial" pitchFamily="34" charset="0"/>
              </a:rPr>
              <a:t>açıkca</a:t>
            </a:r>
            <a:r>
              <a:rPr lang="tr-TR" sz="1800" b="1" dirty="0" smtClean="0">
                <a:latin typeface="Arial" pitchFamily="34" charset="0"/>
                <a:cs typeface="Arial" pitchFamily="34" charset="0"/>
              </a:rPr>
              <a:t> ihlal ettiği durumlar</a:t>
            </a:r>
          </a:p>
          <a:p>
            <a:pPr algn="just">
              <a:lnSpc>
                <a:spcPct val="150000"/>
              </a:lnSpc>
            </a:pPr>
            <a:r>
              <a:rPr lang="tr-TR" sz="1800" b="1" dirty="0" smtClean="0">
                <a:latin typeface="Arial" pitchFamily="34" charset="0"/>
                <a:cs typeface="Arial" pitchFamily="34" charset="0"/>
              </a:rPr>
              <a:t>Çok sayıda koçluk toplantısından sonra performansta hiçbir iyileşmenin görülmediği durumlar.</a:t>
            </a:r>
          </a:p>
          <a:p>
            <a:pPr>
              <a:buNone/>
            </a:pPr>
            <a:endParaRPr lang="tr-TR"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KOÇLUĞUN TEMELLERİ</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611560" y="1628800"/>
            <a:ext cx="8229600" cy="4525963"/>
          </a:xfrm>
        </p:spPr>
        <p:txBody>
          <a:bodyPr>
            <a:normAutofit lnSpcReduction="10000"/>
          </a:bodyPr>
          <a:lstStyle/>
          <a:p>
            <a:pPr>
              <a:lnSpc>
                <a:spcPct val="150000"/>
              </a:lnSpc>
              <a:buNone/>
            </a:pPr>
            <a:r>
              <a:rPr lang="tr-TR" sz="1800" b="1" u="sng" dirty="0" smtClean="0">
                <a:latin typeface="Arial" pitchFamily="34" charset="0"/>
                <a:cs typeface="Arial" pitchFamily="34" charset="0"/>
              </a:rPr>
              <a:t>Koçluk Nedir ?</a:t>
            </a:r>
          </a:p>
          <a:p>
            <a:pPr>
              <a:lnSpc>
                <a:spcPct val="150000"/>
              </a:lnSpc>
            </a:pPr>
            <a:r>
              <a:rPr lang="tr-TR" sz="1800" b="1" dirty="0" smtClean="0">
                <a:latin typeface="Arial" pitchFamily="34" charset="0"/>
                <a:cs typeface="Arial" pitchFamily="34" charset="0"/>
              </a:rPr>
              <a:t>Bir öğrenme ve kendini geliştirme aracıdır.</a:t>
            </a:r>
          </a:p>
          <a:p>
            <a:pPr>
              <a:lnSpc>
                <a:spcPct val="150000"/>
              </a:lnSpc>
            </a:pPr>
            <a:r>
              <a:rPr lang="tr-TR" sz="1800" b="1" dirty="0" smtClean="0">
                <a:latin typeface="Arial" pitchFamily="34" charset="0"/>
                <a:cs typeface="Arial" pitchFamily="34" charset="0"/>
              </a:rPr>
              <a:t>Bir insanı sahip olduğu hedeflere yönlendirmektir.</a:t>
            </a:r>
          </a:p>
          <a:p>
            <a:pPr>
              <a:lnSpc>
                <a:spcPct val="150000"/>
              </a:lnSpc>
            </a:pPr>
            <a:r>
              <a:rPr lang="tr-TR" sz="1800" b="1" dirty="0" smtClean="0">
                <a:latin typeface="Arial" pitchFamily="34" charset="0"/>
                <a:cs typeface="Arial" pitchFamily="34" charset="0"/>
              </a:rPr>
              <a:t>Birlikte kararlaştırılmış sonuçlara ulaşmak amacıyla karşılık deneyim ve kanaat paylaşımıdır.</a:t>
            </a:r>
          </a:p>
          <a:p>
            <a:pPr>
              <a:lnSpc>
                <a:spcPct val="150000"/>
              </a:lnSpc>
              <a:buNone/>
            </a:pPr>
            <a:r>
              <a:rPr lang="tr-TR" sz="1800" b="1" u="sng" dirty="0" smtClean="0">
                <a:latin typeface="Arial" pitchFamily="34" charset="0"/>
                <a:cs typeface="Arial" pitchFamily="34" charset="0"/>
              </a:rPr>
              <a:t>Koçluk Ne Değildir ?</a:t>
            </a:r>
          </a:p>
          <a:p>
            <a:pPr>
              <a:lnSpc>
                <a:spcPct val="150000"/>
              </a:lnSpc>
            </a:pPr>
            <a:r>
              <a:rPr lang="tr-TR" sz="1800" b="1" dirty="0" smtClean="0">
                <a:latin typeface="Arial" pitchFamily="34" charset="0"/>
                <a:cs typeface="Arial" pitchFamily="34" charset="0"/>
              </a:rPr>
              <a:t>Herhangi bir kişinin davranış ve hareketlerini düzeltme imkanı</a:t>
            </a:r>
          </a:p>
          <a:p>
            <a:pPr>
              <a:lnSpc>
                <a:spcPct val="150000"/>
              </a:lnSpc>
            </a:pPr>
            <a:r>
              <a:rPr lang="tr-TR" sz="1800" b="1" dirty="0" smtClean="0">
                <a:latin typeface="Arial" pitchFamily="34" charset="0"/>
                <a:cs typeface="Arial" pitchFamily="34" charset="0"/>
              </a:rPr>
              <a:t>Herhangi bir kişiyi,hedeflere varılmasını sağlayacak önlemler almaya yönlendirmek</a:t>
            </a:r>
          </a:p>
          <a:p>
            <a:pPr>
              <a:lnSpc>
                <a:spcPct val="150000"/>
              </a:lnSpc>
            </a:pPr>
            <a:r>
              <a:rPr lang="tr-TR" sz="1800" b="1" dirty="0" smtClean="0">
                <a:latin typeface="Arial" pitchFamily="34" charset="0"/>
                <a:cs typeface="Arial" pitchFamily="34" charset="0"/>
              </a:rPr>
              <a:t>Her şeyin yanıtını bilen uzman ya da yönetici olmak.</a:t>
            </a:r>
          </a:p>
          <a:p>
            <a:pP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1587"/>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AMAÇLI KOÇLUK</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539552" y="1340768"/>
            <a:ext cx="8352928" cy="5145435"/>
          </a:xfrm>
        </p:spPr>
        <p:txBody>
          <a:bodyPr>
            <a:normAutofit fontScale="25000" lnSpcReduction="20000"/>
          </a:bodyPr>
          <a:lstStyle/>
          <a:p>
            <a:pPr algn="just">
              <a:lnSpc>
                <a:spcPct val="170000"/>
              </a:lnSpc>
              <a:buNone/>
            </a:pPr>
            <a:r>
              <a:rPr lang="tr-TR" sz="6400" dirty="0" smtClean="0">
                <a:latin typeface="Arial" pitchFamily="34" charset="0"/>
                <a:cs typeface="Arial" pitchFamily="34" charset="0"/>
              </a:rPr>
              <a:t>      </a:t>
            </a:r>
            <a:r>
              <a:rPr lang="tr-TR" sz="6400" b="1" dirty="0" smtClean="0">
                <a:latin typeface="Arial" pitchFamily="34" charset="0"/>
                <a:cs typeface="Arial" pitchFamily="34" charset="0"/>
              </a:rPr>
              <a:t>Birlikte çalışmanın performansı yükseltileceğine inanılıyorsa koçluk yapılır ya da koçluğa ihtiyaç duyulur.Koçluk sayesinde ise insanlara yardımcı olunan konular şunlardır ;</a:t>
            </a:r>
          </a:p>
          <a:p>
            <a:pPr algn="just">
              <a:lnSpc>
                <a:spcPct val="170000"/>
              </a:lnSpc>
            </a:pPr>
            <a:r>
              <a:rPr lang="tr-TR" sz="6400" b="1" dirty="0" smtClean="0">
                <a:latin typeface="Arial" pitchFamily="34" charset="0"/>
                <a:cs typeface="Arial" pitchFamily="34" charset="0"/>
              </a:rPr>
              <a:t>Kişinin güçlü yanlarını azamiye çıkarmak </a:t>
            </a:r>
          </a:p>
          <a:p>
            <a:pPr algn="just">
              <a:lnSpc>
                <a:spcPct val="170000"/>
              </a:lnSpc>
            </a:pPr>
            <a:r>
              <a:rPr lang="tr-TR" sz="6400" b="1" dirty="0" smtClean="0">
                <a:latin typeface="Arial" pitchFamily="34" charset="0"/>
                <a:cs typeface="Arial" pitchFamily="34" charset="0"/>
              </a:rPr>
              <a:t>Kişinin engellerini aşmak</a:t>
            </a:r>
          </a:p>
          <a:p>
            <a:pPr algn="just">
              <a:lnSpc>
                <a:spcPct val="170000"/>
              </a:lnSpc>
            </a:pPr>
            <a:r>
              <a:rPr lang="tr-TR" sz="6400" b="1" dirty="0" smtClean="0">
                <a:latin typeface="Arial" pitchFamily="34" charset="0"/>
                <a:cs typeface="Arial" pitchFamily="34" charset="0"/>
              </a:rPr>
              <a:t>Sahip olunan potansiyellerin sürekli eğitim yolu ile eksiksiz olarak kullanılmasını sağlamak</a:t>
            </a:r>
          </a:p>
          <a:p>
            <a:pPr algn="just">
              <a:lnSpc>
                <a:spcPct val="170000"/>
              </a:lnSpc>
            </a:pPr>
            <a:r>
              <a:rPr lang="tr-TR" sz="6400" b="1" dirty="0" smtClean="0">
                <a:latin typeface="Arial" pitchFamily="34" charset="0"/>
                <a:cs typeface="Arial" pitchFamily="34" charset="0"/>
              </a:rPr>
              <a:t>Daha etkin olabilmek için yeni beceriler ve yetkinlikler edinmek</a:t>
            </a:r>
          </a:p>
          <a:p>
            <a:pPr algn="just">
              <a:lnSpc>
                <a:spcPct val="170000"/>
              </a:lnSpc>
            </a:pPr>
            <a:r>
              <a:rPr lang="tr-TR" sz="6400" b="1" dirty="0" smtClean="0">
                <a:latin typeface="Arial" pitchFamily="34" charset="0"/>
                <a:cs typeface="Arial" pitchFamily="34" charset="0"/>
              </a:rPr>
              <a:t>Yeni sorumluluklara hazır hale gelmek</a:t>
            </a:r>
          </a:p>
          <a:p>
            <a:pPr algn="just">
              <a:lnSpc>
                <a:spcPct val="170000"/>
              </a:lnSpc>
            </a:pPr>
            <a:r>
              <a:rPr lang="tr-TR" sz="6400" b="1" dirty="0" smtClean="0">
                <a:latin typeface="Arial" pitchFamily="34" charset="0"/>
                <a:cs typeface="Arial" pitchFamily="34" charset="0"/>
              </a:rPr>
              <a:t>Kendini yönetmek</a:t>
            </a:r>
          </a:p>
          <a:p>
            <a:pPr algn="just">
              <a:lnSpc>
                <a:spcPct val="170000"/>
              </a:lnSpc>
            </a:pPr>
            <a:r>
              <a:rPr lang="tr-TR" sz="6400" b="1" dirty="0" smtClean="0">
                <a:latin typeface="Arial" pitchFamily="34" charset="0"/>
                <a:cs typeface="Arial" pitchFamily="34" charset="0"/>
              </a:rPr>
              <a:t>Performans hedeflerini netleştirmek ve onlara yönelik çalışmak</a:t>
            </a:r>
          </a:p>
          <a:p>
            <a:pPr algn="just">
              <a:lnSpc>
                <a:spcPct val="170000"/>
              </a:lnSpc>
            </a:pPr>
            <a:r>
              <a:rPr lang="tr-TR" sz="6400" b="1" dirty="0" smtClean="0">
                <a:latin typeface="Arial" pitchFamily="34" charset="0"/>
                <a:cs typeface="Arial" pitchFamily="34" charset="0"/>
              </a:rPr>
              <a:t>İş tatminini ve motivasyonunu yükseltmek</a:t>
            </a:r>
          </a:p>
          <a:p>
            <a:pPr>
              <a:buNone/>
            </a:pPr>
            <a:endParaRPr lang="tr-TR" dirty="0" smtClean="0"/>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AMAÇLI KOÇLUK</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611560" y="1628800"/>
            <a:ext cx="8229600" cy="4525963"/>
          </a:xfrm>
        </p:spPr>
        <p:txBody>
          <a:bodyPr>
            <a:normAutofit/>
          </a:bodyPr>
          <a:lstStyle/>
          <a:p>
            <a:pPr>
              <a:lnSpc>
                <a:spcPct val="150000"/>
              </a:lnSpc>
              <a:buNone/>
            </a:pPr>
            <a:r>
              <a:rPr lang="tr-TR" sz="1800" b="1" dirty="0" smtClean="0">
                <a:latin typeface="Arial" pitchFamily="34" charset="0"/>
                <a:cs typeface="Arial" pitchFamily="34" charset="0"/>
              </a:rPr>
              <a:t>     Koçluk kendisine koçluk yapılan kişinin de ötesine geçerek,ekibe ve kuruluşun kendisine yararlı bir şey haline gelir.Şöyle ;</a:t>
            </a:r>
          </a:p>
          <a:p>
            <a:pPr>
              <a:lnSpc>
                <a:spcPct val="150000"/>
              </a:lnSpc>
              <a:buNone/>
            </a:pPr>
            <a:endParaRPr lang="tr-TR" sz="1800" b="1" dirty="0" smtClean="0">
              <a:latin typeface="Arial" pitchFamily="34" charset="0"/>
              <a:cs typeface="Arial" pitchFamily="34" charset="0"/>
            </a:endParaRPr>
          </a:p>
          <a:p>
            <a:pPr>
              <a:lnSpc>
                <a:spcPct val="150000"/>
              </a:lnSpc>
            </a:pPr>
            <a:r>
              <a:rPr lang="tr-TR" sz="1800" b="1" dirty="0" smtClean="0">
                <a:latin typeface="Arial" pitchFamily="34" charset="0"/>
                <a:cs typeface="Arial" pitchFamily="34" charset="0"/>
              </a:rPr>
              <a:t>Yönetici ile doğrudan bağlı çalışanların iş ilişkilerini iyileştirir.</a:t>
            </a:r>
          </a:p>
          <a:p>
            <a:pPr>
              <a:lnSpc>
                <a:spcPct val="150000"/>
              </a:lnSpc>
            </a:pPr>
            <a:r>
              <a:rPr lang="tr-TR" sz="1800" b="1" dirty="0" smtClean="0">
                <a:latin typeface="Arial" pitchFamily="34" charset="0"/>
                <a:cs typeface="Arial" pitchFamily="34" charset="0"/>
              </a:rPr>
              <a:t>Daha üretken ekiplerin ortaya çıkmasını sağlar.</a:t>
            </a:r>
          </a:p>
          <a:p>
            <a:pPr>
              <a:lnSpc>
                <a:spcPct val="150000"/>
              </a:lnSpc>
            </a:pPr>
            <a:r>
              <a:rPr lang="tr-TR" sz="1800" b="1" dirty="0" smtClean="0">
                <a:latin typeface="Arial" pitchFamily="34" charset="0"/>
                <a:cs typeface="Arial" pitchFamily="34" charset="0"/>
              </a:rPr>
              <a:t>Örgütün kaynaklarını daha etkin kullanır.</a:t>
            </a:r>
          </a:p>
          <a:p>
            <a:pPr>
              <a:lnSpc>
                <a:spcPct val="150000"/>
              </a:lnSpc>
              <a:buNone/>
            </a:pPr>
            <a:endParaRPr lang="tr-TR" sz="1800" b="1" dirty="0" smtClean="0">
              <a:latin typeface="Arial" pitchFamily="34" charset="0"/>
              <a:cs typeface="Arial" pitchFamily="34" charset="0"/>
            </a:endParaRPr>
          </a:p>
          <a:p>
            <a:pPr>
              <a:lnSpc>
                <a:spcPct val="150000"/>
              </a:lnSpc>
              <a:buNone/>
            </a:pPr>
            <a:r>
              <a:rPr lang="tr-TR" sz="1800" b="1" dirty="0" smtClean="0">
                <a:latin typeface="Arial" pitchFamily="34" charset="0"/>
                <a:cs typeface="Arial" pitchFamily="34" charset="0"/>
              </a:rPr>
              <a:t>     Her fırsattan yararlanıp,insanlara talep ettiğinde mutlaka koçluk sunmak gerekir.</a:t>
            </a:r>
          </a:p>
          <a:p>
            <a:pPr>
              <a:lnSpc>
                <a:spcPct val="150000"/>
              </a:lnSpc>
            </a:pPr>
            <a:endParaRPr lang="tr-TR" sz="1800" b="1" dirty="0" smtClean="0">
              <a:latin typeface="Arial" pitchFamily="34" charset="0"/>
              <a:cs typeface="Arial" pitchFamily="34" charset="0"/>
            </a:endParaRPr>
          </a:p>
          <a:p>
            <a:pPr>
              <a:lnSpc>
                <a:spcPct val="150000"/>
              </a:lnSpc>
              <a:buNone/>
            </a:pPr>
            <a:endParaRPr lang="tr-TR" sz="1800" b="1" dirty="0" smtClean="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1156</TotalTime>
  <Words>3819</Words>
  <Application>Microsoft Office PowerPoint</Application>
  <PresentationFormat>Ekran Gösterisi (4:3)</PresentationFormat>
  <Paragraphs>399</Paragraphs>
  <Slides>50</Slides>
  <Notes>0</Notes>
  <HiddenSlides>0</HiddenSlides>
  <MMClips>0</MMClips>
  <ScaleCrop>false</ScaleCrop>
  <HeadingPairs>
    <vt:vector size="4" baseType="variant">
      <vt:variant>
        <vt:lpstr>Tema</vt:lpstr>
      </vt:variant>
      <vt:variant>
        <vt:i4>1</vt:i4>
      </vt:variant>
      <vt:variant>
        <vt:lpstr>Slayt Başlıkları</vt:lpstr>
      </vt:variant>
      <vt:variant>
        <vt:i4>50</vt:i4>
      </vt:variant>
    </vt:vector>
  </HeadingPairs>
  <TitlesOfParts>
    <vt:vector size="51" baseType="lpstr">
      <vt:lpstr>Ofis Teması</vt:lpstr>
      <vt:lpstr>PERAKENDE MAĞAZACILIKTA KOÇLUK EĞİTİMİ</vt:lpstr>
      <vt:lpstr>1.KOÇLUĞUN TEMELLERİ</vt:lpstr>
      <vt:lpstr>2. KOÇLUK TOPLANTISI NASIL YÖNETİLİR ?</vt:lpstr>
      <vt:lpstr>3. KOÇLUK NASIL KİŞİYE ÖZEL YAPILABİLİR ?</vt:lpstr>
      <vt:lpstr>Yaşam Boyu Bir Öğrenme Süreci Olarak Koçluk</vt:lpstr>
      <vt:lpstr>KOÇLUĞUN TEMELLERİ</vt:lpstr>
      <vt:lpstr>KOÇLUĞUN TEMELLERİ</vt:lpstr>
      <vt:lpstr>AMAÇLI KOÇLUK</vt:lpstr>
      <vt:lpstr>AMAÇLI KOÇLUK</vt:lpstr>
      <vt:lpstr>KOÇLUK NE ZAMAN YAPILMALIDIR?</vt:lpstr>
      <vt:lpstr>KOÇLUK NE ZAMAN YAPILMALIDIR?</vt:lpstr>
      <vt:lpstr>KOÇLUK NE ZAMAN YAPILMALI?</vt:lpstr>
      <vt:lpstr>KOÇLUK NE ZAMAN YAPILMALI?</vt:lpstr>
      <vt:lpstr>KOÇLUK NE ZAMAN YAPILMALI?</vt:lpstr>
      <vt:lpstr>KOÇLUK NE ZAMAN YAPILMALI?</vt:lpstr>
      <vt:lpstr>MAĞAZACILIKTA KOÇLUK YAPMAK ÜZERİNE VAKA İNCELEMESİ</vt:lpstr>
      <vt:lpstr>BU DURUMDA TOLGA NE YAPMALI?</vt:lpstr>
      <vt:lpstr>Slayt 18</vt:lpstr>
      <vt:lpstr>KOÇLUK BECERİLERİ NASIL GELİŞTİRİLİR?</vt:lpstr>
      <vt:lpstr>KOÇLUK BECERİLERİ NASIL GELİŞTİRİLİR?</vt:lpstr>
      <vt:lpstr>KOÇLUK BECERİLERİ NASIL GELİŞTİRİLİR?</vt:lpstr>
      <vt:lpstr>KOÇLUK BECERİLERİ NASIL GELİŞTİRİLİR?</vt:lpstr>
      <vt:lpstr>KOÇLUK BECERİLERİ NASIL GELİŞTİRİLİR?</vt:lpstr>
      <vt:lpstr>KOÇLUK BECERİLERİ NASIL GELİŞTİRİLİR?</vt:lpstr>
      <vt:lpstr>KOÇLUK BECERİLERİ NASIL GELİŞTİRİLİR?</vt:lpstr>
      <vt:lpstr>KOÇLUK BECERİLERİ NASIL GELİŞTİRİLİR?</vt:lpstr>
      <vt:lpstr>Slayt 27</vt:lpstr>
      <vt:lpstr>KOÇLUK TOPLANTISI HAZIRLAMAK</vt:lpstr>
      <vt:lpstr>KOÇLUK TOPLANTISINI YÜRÜTMEK</vt:lpstr>
      <vt:lpstr>EYLEM PLANI GELİŞTİRMEK</vt:lpstr>
      <vt:lpstr>TOPLANTININ ÖTESİNDE KOÇLUK</vt:lpstr>
      <vt:lpstr>Slayt 32</vt:lpstr>
      <vt:lpstr>Slayt 33</vt:lpstr>
      <vt:lpstr>Slayt 34</vt:lpstr>
      <vt:lpstr>KOÇLUK NASIL KİŞİYE ÖZEL YAPILABİLİR ?</vt:lpstr>
      <vt:lpstr>KOÇLUK TARZININ SEÇİMİ</vt:lpstr>
      <vt:lpstr>DOLAYSIZ KOÇLUK İLE DESTEKLEYİCİ KOÇLUK</vt:lpstr>
      <vt:lpstr>DOLAYSIZ KOÇLUK İLE DESTEKLEYİCİ KOÇLUK</vt:lpstr>
      <vt:lpstr>DEĞERLENDİRMECİLİK ROLÜ İLE KOÇLUK ROLÜNÜ BİRLEŞTİRMEK</vt:lpstr>
      <vt:lpstr>SIRA SİZDE</vt:lpstr>
      <vt:lpstr>Bu bölüm Perakende Mağazacılıkta Koçluk Eğitiminden Aldıklarınızı Yoklamanıza Yardımcı Olmak İçin 10 Sorudan Oluşmaktadır.</vt:lpstr>
      <vt:lpstr>Slayt 42</vt:lpstr>
      <vt:lpstr>Slayt 43</vt:lpstr>
      <vt:lpstr>Slayt 44</vt:lpstr>
      <vt:lpstr>CEVAPLAR</vt:lpstr>
      <vt:lpstr>CEVAPLAR</vt:lpstr>
      <vt:lpstr>Slayt 47</vt:lpstr>
      <vt:lpstr>Slayt 48</vt:lpstr>
      <vt:lpstr> PERAKENDE OKULUM  </vt:lpstr>
      <vt:lpstr>Slayt 50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PERAKENDE MAĞAZACILIKTA KOÇLUK EĞİTİMİ</dc:title>
  <dc:creator>cüneyt</dc:creator>
  <cp:lastModifiedBy>cüneyt</cp:lastModifiedBy>
  <cp:revision>82</cp:revision>
  <dcterms:created xsi:type="dcterms:W3CDTF">2012-08-16T21:14:53Z</dcterms:created>
  <dcterms:modified xsi:type="dcterms:W3CDTF">2012-08-20T22:49:03Z</dcterms:modified>
</cp:coreProperties>
</file>